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73" r:id="rId2"/>
    <p:sldMasterId id="2147483686" r:id="rId3"/>
    <p:sldMasterId id="2147483725" r:id="rId4"/>
    <p:sldMasterId id="2147483768" r:id="rId5"/>
    <p:sldMasterId id="2147483772" r:id="rId6"/>
  </p:sldMasterIdLst>
  <p:notesMasterIdLst>
    <p:notesMasterId r:id="rId71"/>
  </p:notesMasterIdLst>
  <p:handoutMasterIdLst>
    <p:handoutMasterId r:id="rId72"/>
  </p:handoutMasterIdLst>
  <p:sldIdLst>
    <p:sldId id="611" r:id="rId7"/>
    <p:sldId id="639" r:id="rId8"/>
    <p:sldId id="754" r:id="rId9"/>
    <p:sldId id="719" r:id="rId10"/>
    <p:sldId id="622" r:id="rId11"/>
    <p:sldId id="624" r:id="rId12"/>
    <p:sldId id="625" r:id="rId13"/>
    <p:sldId id="627" r:id="rId14"/>
    <p:sldId id="741" r:id="rId15"/>
    <p:sldId id="742" r:id="rId16"/>
    <p:sldId id="743" r:id="rId17"/>
    <p:sldId id="744" r:id="rId18"/>
    <p:sldId id="745" r:id="rId19"/>
    <p:sldId id="746" r:id="rId20"/>
    <p:sldId id="747" r:id="rId21"/>
    <p:sldId id="755" r:id="rId22"/>
    <p:sldId id="756" r:id="rId23"/>
    <p:sldId id="757" r:id="rId24"/>
    <p:sldId id="767" r:id="rId25"/>
    <p:sldId id="771" r:id="rId26"/>
    <p:sldId id="772" r:id="rId27"/>
    <p:sldId id="773" r:id="rId28"/>
    <p:sldId id="774" r:id="rId29"/>
    <p:sldId id="775" r:id="rId30"/>
    <p:sldId id="776" r:id="rId31"/>
    <p:sldId id="777" r:id="rId32"/>
    <p:sldId id="778" r:id="rId33"/>
    <p:sldId id="779" r:id="rId34"/>
    <p:sldId id="780" r:id="rId35"/>
    <p:sldId id="781" r:id="rId36"/>
    <p:sldId id="782" r:id="rId37"/>
    <p:sldId id="758" r:id="rId38"/>
    <p:sldId id="759" r:id="rId39"/>
    <p:sldId id="768" r:id="rId40"/>
    <p:sldId id="783" r:id="rId41"/>
    <p:sldId id="784" r:id="rId42"/>
    <p:sldId id="649" r:id="rId43"/>
    <p:sldId id="788" r:id="rId44"/>
    <p:sldId id="789" r:id="rId45"/>
    <p:sldId id="651" r:id="rId46"/>
    <p:sldId id="648" r:id="rId47"/>
    <p:sldId id="785" r:id="rId48"/>
    <p:sldId id="786" r:id="rId49"/>
    <p:sldId id="787" r:id="rId50"/>
    <p:sldId id="761" r:id="rId51"/>
    <p:sldId id="762" r:id="rId52"/>
    <p:sldId id="769" r:id="rId53"/>
    <p:sldId id="790" r:id="rId54"/>
    <p:sldId id="791" r:id="rId55"/>
    <p:sldId id="792" r:id="rId56"/>
    <p:sldId id="793" r:id="rId57"/>
    <p:sldId id="794" r:id="rId58"/>
    <p:sldId id="795" r:id="rId59"/>
    <p:sldId id="796" r:id="rId60"/>
    <p:sldId id="797" r:id="rId61"/>
    <p:sldId id="798" r:id="rId62"/>
    <p:sldId id="799" r:id="rId63"/>
    <p:sldId id="764" r:id="rId64"/>
    <p:sldId id="765" r:id="rId65"/>
    <p:sldId id="770" r:id="rId66"/>
    <p:sldId id="800" r:id="rId67"/>
    <p:sldId id="801" r:id="rId68"/>
    <p:sldId id="802" r:id="rId69"/>
    <p:sldId id="803" r:id="rId70"/>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00000"/>
    <a:srgbClr val="CC0000"/>
    <a:srgbClr val="006600"/>
    <a:srgbClr val="A50021"/>
    <a:srgbClr val="005400"/>
    <a:srgbClr val="99CCFF"/>
    <a:srgbClr val="FF0000"/>
    <a:srgbClr val="000099"/>
    <a:srgbClr val="000066"/>
    <a:srgbClr val="003B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8020" autoAdjust="0"/>
  </p:normalViewPr>
  <p:slideViewPr>
    <p:cSldViewPr>
      <p:cViewPr varScale="1">
        <p:scale>
          <a:sx n="66" d="100"/>
          <a:sy n="66" d="100"/>
        </p:scale>
        <p:origin x="1308" y="2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100" d="100"/>
        <a:sy n="100" d="100"/>
      </p:scale>
      <p:origin x="0" y="0"/>
    </p:cViewPr>
  </p:sorterViewPr>
  <p:notesViewPr>
    <p:cSldViewPr>
      <p:cViewPr>
        <p:scale>
          <a:sx n="75" d="100"/>
          <a:sy n="75" d="100"/>
        </p:scale>
        <p:origin x="-1974" y="-84"/>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59.xml"/><Relationship Id="rId5" Type="http://schemas.openxmlformats.org/officeDocument/2006/relationships/slide" Target="slides/slide46.xml"/><Relationship Id="rId4"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461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406400" y="4560888"/>
            <a:ext cx="6583363"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67" tIns="46848" rIns="95367" bIns="46848"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34109604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8987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252563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240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404807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84298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3253827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80486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10315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889078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57230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1024847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799195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54679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71916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949055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43658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30212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14480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701457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90063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68768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3753043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44815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584093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652649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Rot="1" noChangeAspect="1" noChangeArrowheads="1" noTextEdit="1"/>
          </p:cNvSpPr>
          <p:nvPr>
            <p:ph type="sldImg"/>
          </p:nvPr>
        </p:nvSpPr>
        <p:spPr>
          <a:ln/>
        </p:spPr>
      </p:sp>
      <p:sp>
        <p:nvSpPr>
          <p:cNvPr id="67277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34241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Rot="1" noChangeAspect="1" noChangeArrowheads="1" noTextEdit="1"/>
          </p:cNvSpPr>
          <p:nvPr>
            <p:ph type="sldImg"/>
          </p:nvPr>
        </p:nvSpPr>
        <p:spPr>
          <a:ln/>
        </p:spPr>
      </p:sp>
      <p:sp>
        <p:nvSpPr>
          <p:cNvPr id="67277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87154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Rot="1" noChangeAspect="1" noChangeArrowheads="1" noTextEdit="1"/>
          </p:cNvSpPr>
          <p:nvPr>
            <p:ph type="sldImg"/>
          </p:nvPr>
        </p:nvSpPr>
        <p:spPr>
          <a:ln/>
        </p:spPr>
      </p:sp>
      <p:sp>
        <p:nvSpPr>
          <p:cNvPr id="6717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Rot="1" noChangeAspect="1" noChangeArrowheads="1" noTextEdit="1"/>
          </p:cNvSpPr>
          <p:nvPr>
            <p:ph type="sldImg"/>
          </p:nvPr>
        </p:nvSpPr>
        <p:spPr>
          <a:ln/>
        </p:spPr>
      </p:sp>
      <p:sp>
        <p:nvSpPr>
          <p:cNvPr id="6748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531172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155399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43933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4244790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964550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280218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41160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976798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41826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669405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885702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Rot="1" noChangeAspect="1" noChangeArrowheads="1" noTextEdit="1"/>
          </p:cNvSpPr>
          <p:nvPr>
            <p:ph type="sldImg"/>
          </p:nvPr>
        </p:nvSpPr>
        <p:spPr>
          <a:ln/>
        </p:spPr>
      </p:sp>
      <p:sp>
        <p:nvSpPr>
          <p:cNvPr id="7014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48130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3505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871589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2039542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33870953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170541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0924546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95335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9420270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74115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Rot="1" noChangeAspect="1" noChangeArrowheads="1" noTextEdit="1"/>
          </p:cNvSpPr>
          <p:nvPr>
            <p:ph type="sldImg"/>
          </p:nvPr>
        </p:nvSpPr>
        <p:spPr>
          <a:ln/>
        </p:spPr>
      </p:sp>
      <p:sp>
        <p:nvSpPr>
          <p:cNvPr id="7014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22596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65801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926B2E26-EA77-4A07-B7E6-20AC40898365}"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2534324099"/>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E7F981-80E0-4BD1-A550-8336B509D6A8}"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3037133858"/>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8DCDD8-0AF0-4604-85D7-6625326AB425}"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3309299135"/>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6595" y="275333"/>
            <a:ext cx="8230810" cy="1143000"/>
          </a:xfrm>
          <a:prstGeom prst="rect">
            <a:avLst/>
          </a:prstGeom>
        </p:spPr>
        <p:txBody>
          <a:bodyPr lIns="86493" tIns="43247" rIns="86493" bIns="43247"/>
          <a:lstStyle/>
          <a:p>
            <a:r>
              <a:rPr lang="en-US"/>
              <a:t>Click to edit Master title style</a:t>
            </a:r>
          </a:p>
        </p:txBody>
      </p:sp>
      <p:sp>
        <p:nvSpPr>
          <p:cNvPr id="3" name="Content Placeholder 2"/>
          <p:cNvSpPr>
            <a:spLocks noGrp="1"/>
          </p:cNvSpPr>
          <p:nvPr>
            <p:ph idx="1"/>
          </p:nvPr>
        </p:nvSpPr>
        <p:spPr>
          <a:xfrm>
            <a:off x="456595" y="1599903"/>
            <a:ext cx="8230810" cy="4525863"/>
          </a:xfrm>
          <a:prstGeom prst="rect">
            <a:avLst/>
          </a:prstGeom>
        </p:spPr>
        <p:txBody>
          <a:bodyPr lIns="86493" tIns="43247" rIns="86493" bIns="4324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9F0CEA-0E34-4E27-AD27-C82582E232B2}"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417503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8ED1C041-4B2E-4A01-99AC-BA1948041A80}"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2783577989"/>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DADFC-94A6-454E-9964-E918CE7AD0A5}"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4214546494"/>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DD776E3C-88AA-408B-8362-EF76BC1C65AA}"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2011712942"/>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AEFC66-9B37-4EA5-8AE8-889FD3DF45AB}"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3194373963"/>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323712-DA3C-46A6-A753-0A4971414426}" type="datetime1">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1857925096"/>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73B4E3-56D2-42D0-9858-10A7C22F1689}" type="datetime1">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2989225636"/>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ABB984-9976-4B10-8CB8-33C1DA199A4C}" type="datetime1">
              <a:rPr lang="en-US" smtClean="0"/>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1249054326"/>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9C8D51E-2430-4386-A543-79980AF8E0FF}" type="datetime1">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212A8B-4FC5-4F9B-BAD0-392E604C503A}"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1634250"/>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795400-3DF4-4366-8C40-FF667E5F9B79}"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277885782"/>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6B8811-2491-450A-83B5-0C25FA5A83DD}"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3358325033"/>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0FCB10-2B21-4D84-97FA-ACCB5A49B732}"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277019796"/>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8964AE-C790-4DD5-9627-C9D1055B4898}"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3330934622"/>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7AF66C8C-FC4D-46A5-BD18-F57399B4DDD5}" type="datetime1">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98C58B-C7C7-4221-9003-0AD513776469}" type="slidenum">
              <a:rPr lang="en-US" smtClean="0"/>
              <a:t>‹#›</a:t>
            </a:fld>
            <a:endParaRPr lang="en-US"/>
          </a:p>
        </p:txBody>
      </p:sp>
    </p:spTree>
    <p:extLst>
      <p:ext uri="{BB962C8B-B14F-4D97-AF65-F5344CB8AC3E}">
        <p14:creationId xmlns:p14="http://schemas.microsoft.com/office/powerpoint/2010/main" val="4050402677"/>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0FE9467D-F359-4309-9D3F-B3AAAD66C2B8}"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578345818"/>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716F51F9-F09B-4162-BBBA-8BD940CED591}" type="datetime1">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1832347573"/>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F8C6691B-2BF2-42E5-B1FE-9E2DD9487A3C}"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4263817615"/>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6A0554-74D2-4598-8968-72AFFEAECF01}"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1786511938"/>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7A2826-2D97-4A23-8516-BC5969A7D2BA}" type="datetime1">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4135463792"/>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BE86DC91-40DA-4F95-AF15-F54D16C3C6B4}"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803794727"/>
      </p:ext>
    </p:extLst>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B464D90A-8D09-4DC7-9459-F256DE2BB4B1}" type="datetime1">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2542001454"/>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585F87-3646-4A1A-B2EF-068F58AF75A5}" type="datetime1">
              <a:rPr lang="en-US" smtClean="0"/>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601162295"/>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FCC859-0788-4DBC-A6A3-B4351649D01F}"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3592441199"/>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E2D965-344A-4D4D-9563-E1EC5FB07EE2}"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3456654531"/>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E47281-2809-41F3-B61A-28714EDDBCAD}"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1438825280"/>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A3A728-C892-4FD1-A608-4A4889C7A733}"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771984102"/>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0C6C7D10-5007-4F03-BF24-2BFAAA9939D2}"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2633989195"/>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B3278FB6-921C-4D25-95FF-38BE9B001FEB}" type="datetime1">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976520775"/>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96E4B856-F2EA-4BAC-9005-A8111A5EB0CB}"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811778336"/>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B0D20E-2B1B-458E-B1F6-E267DBC4A0C8}"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2466533121"/>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BF1C74-12D3-4D53-86DD-5DE006EFD9AA}"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1532582424"/>
      </p:ext>
    </p:extLst>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779FE-4179-45BD-89B0-25745881D1E7}" type="datetime1">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522978122"/>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EF155A1E-11AE-4150-978D-2FC2B25EE4CF}" type="datetime1">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742142049"/>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538AD-DB88-4012-B082-A6A5202C2E89}" type="datetime1">
              <a:rPr lang="en-US" smtClean="0"/>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2550470887"/>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AEC04A-6428-4EB6-9CAE-C032700FE2B0}"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677506930"/>
      </p:ext>
    </p:extLst>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C7C98-539B-492C-AACD-8C982047312B}"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074903142"/>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2ECF84-E0D9-4AC4-979B-D5B25A67E932}"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149676725"/>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8ADF5D-3E5E-4431-8F34-8058A05635B8}" type="datetime1">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3086768181"/>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685800"/>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lvl1pPr>
              <a:defRPr>
                <a:latin typeface="Calibri" pitchFamily="34"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Calibri" pitchFamily="34" charset="0"/>
              </a:defRPr>
            </a:lvl1pPr>
          </a:lstStyle>
          <a:p>
            <a:r>
              <a:rPr lang="en-IN"/>
              <a:t>Copyright ©2018 John Wiley &amp; Sons, Inc.</a:t>
            </a:r>
            <a:endParaRPr lang="en-US" dirty="0"/>
          </a:p>
        </p:txBody>
      </p:sp>
      <p:sp>
        <p:nvSpPr>
          <p:cNvPr id="7" name="Content Placeholder"/>
          <p:cNvSpPr>
            <a:spLocks noGrp="1"/>
          </p:cNvSpPr>
          <p:nvPr>
            <p:ph sz="quarter" idx="17"/>
          </p:nvPr>
        </p:nvSpPr>
        <p:spPr>
          <a:xfrm>
            <a:off x="304800" y="3025776"/>
            <a:ext cx="8534400" cy="685800"/>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Slide Number Placeholder 3">
            <a:extLst>
              <a:ext uri="{FF2B5EF4-FFF2-40B4-BE49-F238E27FC236}">
                <a16:creationId xmlns:a16="http://schemas.microsoft.com/office/drawing/2014/main" id="{6E904173-06FD-482A-9CA2-6B716E8EDDA9}"/>
              </a:ext>
            </a:extLst>
          </p:cNvPr>
          <p:cNvSpPr txBox="1">
            <a:spLocks/>
          </p:cNvSpPr>
          <p:nvPr userDrawn="1"/>
        </p:nvSpPr>
        <p:spPr>
          <a:xfrm>
            <a:off x="6455078" y="6349101"/>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9" name="Footer Placeholder 4">
            <a:extLst>
              <a:ext uri="{FF2B5EF4-FFF2-40B4-BE49-F238E27FC236}">
                <a16:creationId xmlns:a16="http://schemas.microsoft.com/office/drawing/2014/main" id="{4A1D4D06-5F43-4633-8FE1-011A412CC82B}"/>
              </a:ext>
            </a:extLst>
          </p:cNvPr>
          <p:cNvSpPr txBox="1">
            <a:spLocks/>
          </p:cNvSpPr>
          <p:nvPr userDrawn="1"/>
        </p:nvSpPr>
        <p:spPr>
          <a:xfrm>
            <a:off x="3026078" y="634910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Copyright ©2021 John Wiley &amp; Sons, Inc.</a:t>
            </a:r>
            <a:endParaRPr lang="en-US" dirty="0"/>
          </a:p>
        </p:txBody>
      </p:sp>
    </p:spTree>
    <p:extLst>
      <p:ext uri="{BB962C8B-B14F-4D97-AF65-F5344CB8AC3E}">
        <p14:creationId xmlns:p14="http://schemas.microsoft.com/office/powerpoint/2010/main" val="20430076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485775"/>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524000"/>
            <a:ext cx="8534400" cy="340012"/>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7" name="Content Placeholder"/>
          <p:cNvSpPr>
            <a:spLocks noGrp="1"/>
          </p:cNvSpPr>
          <p:nvPr>
            <p:ph sz="quarter" idx="17"/>
          </p:nvPr>
        </p:nvSpPr>
        <p:spPr>
          <a:xfrm>
            <a:off x="304800" y="19050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Content Placeholder"/>
          <p:cNvSpPr>
            <a:spLocks noGrp="1"/>
          </p:cNvSpPr>
          <p:nvPr>
            <p:ph sz="quarter" idx="18"/>
          </p:nvPr>
        </p:nvSpPr>
        <p:spPr>
          <a:xfrm>
            <a:off x="304800" y="2497666"/>
            <a:ext cx="8534400" cy="299595"/>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9" name="Content Placeholder"/>
          <p:cNvSpPr>
            <a:spLocks noGrp="1"/>
          </p:cNvSpPr>
          <p:nvPr>
            <p:ph sz="quarter" idx="19"/>
          </p:nvPr>
        </p:nvSpPr>
        <p:spPr>
          <a:xfrm>
            <a:off x="304800" y="2853265"/>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0" name="Content Placeholder"/>
          <p:cNvSpPr>
            <a:spLocks noGrp="1"/>
          </p:cNvSpPr>
          <p:nvPr>
            <p:ph sz="quarter" idx="20"/>
          </p:nvPr>
        </p:nvSpPr>
        <p:spPr>
          <a:xfrm>
            <a:off x="304800" y="318346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1" name="Content Placeholder"/>
          <p:cNvSpPr>
            <a:spLocks noGrp="1"/>
          </p:cNvSpPr>
          <p:nvPr>
            <p:ph sz="quarter" idx="21"/>
          </p:nvPr>
        </p:nvSpPr>
        <p:spPr>
          <a:xfrm>
            <a:off x="304800" y="35052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2" name="Content Placeholder"/>
          <p:cNvSpPr>
            <a:spLocks noGrp="1"/>
          </p:cNvSpPr>
          <p:nvPr>
            <p:ph sz="quarter" idx="22"/>
          </p:nvPr>
        </p:nvSpPr>
        <p:spPr>
          <a:xfrm>
            <a:off x="304800" y="3860799"/>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3" name="Content Placeholder"/>
          <p:cNvSpPr>
            <a:spLocks noGrp="1"/>
          </p:cNvSpPr>
          <p:nvPr>
            <p:ph sz="quarter" idx="23"/>
          </p:nvPr>
        </p:nvSpPr>
        <p:spPr>
          <a:xfrm>
            <a:off x="304800" y="419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4" name="Content Placeholder"/>
          <p:cNvSpPr>
            <a:spLocks noGrp="1"/>
          </p:cNvSpPr>
          <p:nvPr>
            <p:ph sz="quarter" idx="24"/>
          </p:nvPr>
        </p:nvSpPr>
        <p:spPr>
          <a:xfrm>
            <a:off x="304800" y="4535514"/>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5" name="Content Placeholder"/>
          <p:cNvSpPr>
            <a:spLocks noGrp="1"/>
          </p:cNvSpPr>
          <p:nvPr>
            <p:ph sz="quarter" idx="25"/>
          </p:nvPr>
        </p:nvSpPr>
        <p:spPr>
          <a:xfrm>
            <a:off x="304800" y="486833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6" name="Content Placeholder"/>
          <p:cNvSpPr>
            <a:spLocks noGrp="1"/>
          </p:cNvSpPr>
          <p:nvPr>
            <p:ph sz="quarter" idx="26"/>
          </p:nvPr>
        </p:nvSpPr>
        <p:spPr>
          <a:xfrm>
            <a:off x="304800" y="519853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7" name="Content Placeholder"/>
          <p:cNvSpPr>
            <a:spLocks noGrp="1"/>
          </p:cNvSpPr>
          <p:nvPr>
            <p:ph sz="quarter" idx="27"/>
          </p:nvPr>
        </p:nvSpPr>
        <p:spPr>
          <a:xfrm>
            <a:off x="304800" y="552032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8" name="Content Placeholder"/>
          <p:cNvSpPr>
            <a:spLocks noGrp="1"/>
          </p:cNvSpPr>
          <p:nvPr>
            <p:ph sz="quarter" idx="28"/>
          </p:nvPr>
        </p:nvSpPr>
        <p:spPr>
          <a:xfrm>
            <a:off x="304800" y="583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21" name="Footer Placeholder 14">
            <a:extLst>
              <a:ext uri="{FF2B5EF4-FFF2-40B4-BE49-F238E27FC236}">
                <a16:creationId xmlns:a16="http://schemas.microsoft.com/office/drawing/2014/main" id="{758FC12B-4EEA-4C57-9B70-4DC192AF3245}"/>
              </a:ext>
            </a:extLst>
          </p:cNvPr>
          <p:cNvSpPr txBox="1">
            <a:spLocks/>
          </p:cNvSpPr>
          <p:nvPr userDrawn="1"/>
        </p:nvSpPr>
        <p:spPr>
          <a:xfrm>
            <a:off x="3034704" y="6353478"/>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Copyright ©2021 John Wiley &amp; Sons, Inc.</a:t>
            </a:r>
            <a:endParaRPr lang="en-US" dirty="0"/>
          </a:p>
        </p:txBody>
      </p:sp>
      <p:sp>
        <p:nvSpPr>
          <p:cNvPr id="22" name="Slide Number Placeholder 13">
            <a:extLst>
              <a:ext uri="{FF2B5EF4-FFF2-40B4-BE49-F238E27FC236}">
                <a16:creationId xmlns:a16="http://schemas.microsoft.com/office/drawing/2014/main" id="{8F88D1CF-DF1E-43AF-96A4-645012161056}"/>
              </a:ext>
            </a:extLst>
          </p:cNvPr>
          <p:cNvSpPr txBox="1">
            <a:spLocks/>
          </p:cNvSpPr>
          <p:nvPr userDrawn="1"/>
        </p:nvSpPr>
        <p:spPr>
          <a:xfrm>
            <a:off x="6463704" y="6353478"/>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23" name="Content Placeholder 22">
            <a:extLst>
              <a:ext uri="{FF2B5EF4-FFF2-40B4-BE49-F238E27FC236}">
                <a16:creationId xmlns:a16="http://schemas.microsoft.com/office/drawing/2014/main" id="{60079023-50C5-4E31-A707-B5677DF56A12}"/>
              </a:ext>
            </a:extLst>
          </p:cNvPr>
          <p:cNvSpPr>
            <a:spLocks noGrp="1"/>
          </p:cNvSpPr>
          <p:nvPr>
            <p:ph sz="quarter" idx="29"/>
          </p:nvPr>
        </p:nvSpPr>
        <p:spPr>
          <a:xfrm>
            <a:off x="304800" y="6438900"/>
            <a:ext cx="609600" cy="288636"/>
          </a:xfrm>
          <a:prstGeom prst="rect">
            <a:avLst/>
          </a:prstGeom>
        </p:spPr>
        <p:txBody>
          <a:bodyPr anchor="ctr"/>
          <a:lstStyle>
            <a:lvl1pPr>
              <a:buNone/>
              <a:defRPr sz="1200"/>
            </a:lvl1pPr>
          </a:lstStyle>
          <a:p>
            <a:pPr lvl="0"/>
            <a:endParaRPr lang="en-US" dirty="0"/>
          </a:p>
        </p:txBody>
      </p:sp>
    </p:spTree>
    <p:extLst>
      <p:ext uri="{BB962C8B-B14F-4D97-AF65-F5344CB8AC3E}">
        <p14:creationId xmlns:p14="http://schemas.microsoft.com/office/powerpoint/2010/main" val="34248135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Figure and Content">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485775"/>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564988"/>
            <a:ext cx="8534400" cy="340012"/>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7" name="Content Placeholder"/>
          <p:cNvSpPr>
            <a:spLocks noGrp="1"/>
          </p:cNvSpPr>
          <p:nvPr>
            <p:ph sz="quarter" idx="17"/>
          </p:nvPr>
        </p:nvSpPr>
        <p:spPr>
          <a:xfrm>
            <a:off x="304800" y="21336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Content Placeholder"/>
          <p:cNvSpPr>
            <a:spLocks noGrp="1"/>
          </p:cNvSpPr>
          <p:nvPr>
            <p:ph sz="quarter" idx="18"/>
          </p:nvPr>
        </p:nvSpPr>
        <p:spPr>
          <a:xfrm>
            <a:off x="304800" y="2497666"/>
            <a:ext cx="8534400" cy="299595"/>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9" name="Content Placeholder"/>
          <p:cNvSpPr>
            <a:spLocks noGrp="1"/>
          </p:cNvSpPr>
          <p:nvPr>
            <p:ph sz="quarter" idx="19"/>
          </p:nvPr>
        </p:nvSpPr>
        <p:spPr>
          <a:xfrm>
            <a:off x="304800" y="2853265"/>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0" name="Content Placeholder"/>
          <p:cNvSpPr>
            <a:spLocks noGrp="1"/>
          </p:cNvSpPr>
          <p:nvPr>
            <p:ph sz="quarter" idx="20"/>
          </p:nvPr>
        </p:nvSpPr>
        <p:spPr>
          <a:xfrm>
            <a:off x="304800" y="318346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1" name="Content Placeholder"/>
          <p:cNvSpPr>
            <a:spLocks noGrp="1"/>
          </p:cNvSpPr>
          <p:nvPr>
            <p:ph sz="quarter" idx="21"/>
          </p:nvPr>
        </p:nvSpPr>
        <p:spPr>
          <a:xfrm>
            <a:off x="304800" y="35052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2" name="Content Placeholder"/>
          <p:cNvSpPr>
            <a:spLocks noGrp="1"/>
          </p:cNvSpPr>
          <p:nvPr>
            <p:ph sz="quarter" idx="22"/>
          </p:nvPr>
        </p:nvSpPr>
        <p:spPr>
          <a:xfrm>
            <a:off x="304800" y="3860799"/>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3" name="Content Placeholder"/>
          <p:cNvSpPr>
            <a:spLocks noGrp="1"/>
          </p:cNvSpPr>
          <p:nvPr>
            <p:ph sz="quarter" idx="23"/>
          </p:nvPr>
        </p:nvSpPr>
        <p:spPr>
          <a:xfrm>
            <a:off x="304800" y="419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4" name="Content Placeholder"/>
          <p:cNvSpPr>
            <a:spLocks noGrp="1"/>
          </p:cNvSpPr>
          <p:nvPr>
            <p:ph sz="quarter" idx="24"/>
          </p:nvPr>
        </p:nvSpPr>
        <p:spPr>
          <a:xfrm>
            <a:off x="304800" y="4535514"/>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5" name="Content Placeholder"/>
          <p:cNvSpPr>
            <a:spLocks noGrp="1"/>
          </p:cNvSpPr>
          <p:nvPr>
            <p:ph sz="quarter" idx="25"/>
          </p:nvPr>
        </p:nvSpPr>
        <p:spPr>
          <a:xfrm>
            <a:off x="304800" y="486833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6" name="Content Placeholder"/>
          <p:cNvSpPr>
            <a:spLocks noGrp="1"/>
          </p:cNvSpPr>
          <p:nvPr>
            <p:ph sz="quarter" idx="26"/>
          </p:nvPr>
        </p:nvSpPr>
        <p:spPr>
          <a:xfrm>
            <a:off x="304800" y="519853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7" name="Content Placeholder"/>
          <p:cNvSpPr>
            <a:spLocks noGrp="1"/>
          </p:cNvSpPr>
          <p:nvPr>
            <p:ph sz="quarter" idx="27"/>
          </p:nvPr>
        </p:nvSpPr>
        <p:spPr>
          <a:xfrm>
            <a:off x="304800" y="552032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8" name="Content Placeholder"/>
          <p:cNvSpPr>
            <a:spLocks noGrp="1"/>
          </p:cNvSpPr>
          <p:nvPr>
            <p:ph sz="quarter" idx="28"/>
          </p:nvPr>
        </p:nvSpPr>
        <p:spPr>
          <a:xfrm>
            <a:off x="304800" y="583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21" name="Footer Placeholder 14">
            <a:extLst>
              <a:ext uri="{FF2B5EF4-FFF2-40B4-BE49-F238E27FC236}">
                <a16:creationId xmlns:a16="http://schemas.microsoft.com/office/drawing/2014/main" id="{758FC12B-4EEA-4C57-9B70-4DC192AF3245}"/>
              </a:ext>
            </a:extLst>
          </p:cNvPr>
          <p:cNvSpPr txBox="1">
            <a:spLocks/>
          </p:cNvSpPr>
          <p:nvPr userDrawn="1"/>
        </p:nvSpPr>
        <p:spPr>
          <a:xfrm>
            <a:off x="3034704" y="6353478"/>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Copyright ©2021 John Wiley &amp; Sons, Inc.</a:t>
            </a:r>
            <a:endParaRPr lang="en-US" dirty="0"/>
          </a:p>
        </p:txBody>
      </p:sp>
      <p:sp>
        <p:nvSpPr>
          <p:cNvPr id="22" name="Slide Number Placeholder 13">
            <a:extLst>
              <a:ext uri="{FF2B5EF4-FFF2-40B4-BE49-F238E27FC236}">
                <a16:creationId xmlns:a16="http://schemas.microsoft.com/office/drawing/2014/main" id="{8F88D1CF-DF1E-43AF-96A4-645012161056}"/>
              </a:ext>
            </a:extLst>
          </p:cNvPr>
          <p:cNvSpPr txBox="1">
            <a:spLocks/>
          </p:cNvSpPr>
          <p:nvPr userDrawn="1"/>
        </p:nvSpPr>
        <p:spPr>
          <a:xfrm>
            <a:off x="6463704" y="6353478"/>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23" name="Content Placeholder 22">
            <a:extLst>
              <a:ext uri="{FF2B5EF4-FFF2-40B4-BE49-F238E27FC236}">
                <a16:creationId xmlns:a16="http://schemas.microsoft.com/office/drawing/2014/main" id="{60079023-50C5-4E31-A707-B5677DF56A12}"/>
              </a:ext>
            </a:extLst>
          </p:cNvPr>
          <p:cNvSpPr>
            <a:spLocks noGrp="1"/>
          </p:cNvSpPr>
          <p:nvPr>
            <p:ph sz="quarter" idx="29"/>
          </p:nvPr>
        </p:nvSpPr>
        <p:spPr>
          <a:xfrm>
            <a:off x="304800" y="6438900"/>
            <a:ext cx="609600" cy="288636"/>
          </a:xfrm>
          <a:prstGeom prst="rect">
            <a:avLst/>
          </a:prstGeom>
        </p:spPr>
        <p:txBody>
          <a:bodyPr anchor="ctr"/>
          <a:lstStyle>
            <a:lvl1pPr>
              <a:buNone/>
              <a:defRPr sz="1200"/>
            </a:lvl1pPr>
          </a:lstStyle>
          <a:p>
            <a:pPr lvl="0"/>
            <a:endParaRPr lang="en-US" dirty="0"/>
          </a:p>
        </p:txBody>
      </p:sp>
      <p:sp>
        <p:nvSpPr>
          <p:cNvPr id="19" name="Picture Placeholder 18">
            <a:extLst>
              <a:ext uri="{FF2B5EF4-FFF2-40B4-BE49-F238E27FC236}">
                <a16:creationId xmlns:a16="http://schemas.microsoft.com/office/drawing/2014/main" id="{A9F3FCE2-CB48-461D-BC76-BA3D0AE35614}"/>
              </a:ext>
            </a:extLst>
          </p:cNvPr>
          <p:cNvSpPr>
            <a:spLocks noGrp="1"/>
          </p:cNvSpPr>
          <p:nvPr>
            <p:ph type="pic" sz="quarter" idx="31"/>
          </p:nvPr>
        </p:nvSpPr>
        <p:spPr>
          <a:xfrm>
            <a:off x="3657600" y="3700463"/>
            <a:ext cx="1981200" cy="604837"/>
          </a:xfrm>
          <a:prstGeom prst="rect">
            <a:avLst/>
          </a:prstGeom>
        </p:spPr>
        <p:txBody>
          <a:bodyPr/>
          <a:lstStyle/>
          <a:p>
            <a:endParaRPr lang="en-US"/>
          </a:p>
        </p:txBody>
      </p:sp>
      <p:sp>
        <p:nvSpPr>
          <p:cNvPr id="24" name="Table Placeholder 23">
            <a:extLst>
              <a:ext uri="{FF2B5EF4-FFF2-40B4-BE49-F238E27FC236}">
                <a16:creationId xmlns:a16="http://schemas.microsoft.com/office/drawing/2014/main" id="{0CEDE855-FFFF-484D-A79A-DB1B56FE8493}"/>
              </a:ext>
            </a:extLst>
          </p:cNvPr>
          <p:cNvSpPr>
            <a:spLocks noGrp="1"/>
          </p:cNvSpPr>
          <p:nvPr>
            <p:ph type="tbl" sz="quarter" idx="32"/>
          </p:nvPr>
        </p:nvSpPr>
        <p:spPr>
          <a:xfrm>
            <a:off x="6019800" y="3429000"/>
            <a:ext cx="2057400" cy="909638"/>
          </a:xfrm>
          <a:prstGeom prst="rect">
            <a:avLst/>
          </a:prstGeom>
        </p:spPr>
        <p:txBody>
          <a:bodyPr/>
          <a:lstStyle/>
          <a:p>
            <a:endParaRPr lang="en-US"/>
          </a:p>
        </p:txBody>
      </p:sp>
      <p:sp>
        <p:nvSpPr>
          <p:cNvPr id="26" name="Picture Placeholder 25">
            <a:extLst>
              <a:ext uri="{FF2B5EF4-FFF2-40B4-BE49-F238E27FC236}">
                <a16:creationId xmlns:a16="http://schemas.microsoft.com/office/drawing/2014/main" id="{7A962E8E-4EDE-4443-A3BC-E42CE4F51981}"/>
              </a:ext>
            </a:extLst>
          </p:cNvPr>
          <p:cNvSpPr>
            <a:spLocks noGrp="1"/>
          </p:cNvSpPr>
          <p:nvPr>
            <p:ph type="pic" sz="quarter" idx="33"/>
          </p:nvPr>
        </p:nvSpPr>
        <p:spPr>
          <a:xfrm>
            <a:off x="3733800" y="4648200"/>
            <a:ext cx="1905000" cy="641350"/>
          </a:xfrm>
          <a:prstGeom prst="rect">
            <a:avLst/>
          </a:prstGeom>
        </p:spPr>
        <p:txBody>
          <a:bodyPr/>
          <a:lstStyle/>
          <a:p>
            <a:endParaRPr lang="en-US"/>
          </a:p>
        </p:txBody>
      </p:sp>
      <p:sp>
        <p:nvSpPr>
          <p:cNvPr id="4" name="Picture Placeholder 3">
            <a:extLst>
              <a:ext uri="{FF2B5EF4-FFF2-40B4-BE49-F238E27FC236}">
                <a16:creationId xmlns:a16="http://schemas.microsoft.com/office/drawing/2014/main" id="{DC0B31ED-7F3A-46E7-8015-B0461A8048CD}"/>
              </a:ext>
            </a:extLst>
          </p:cNvPr>
          <p:cNvSpPr>
            <a:spLocks noGrp="1"/>
          </p:cNvSpPr>
          <p:nvPr>
            <p:ph type="pic" sz="quarter" idx="34"/>
          </p:nvPr>
        </p:nvSpPr>
        <p:spPr>
          <a:xfrm>
            <a:off x="6121400" y="4648200"/>
            <a:ext cx="1651000" cy="1014413"/>
          </a:xfrm>
          <a:prstGeom prst="rect">
            <a:avLst/>
          </a:prstGeom>
        </p:spPr>
        <p:txBody>
          <a:bodyPr/>
          <a:lstStyle/>
          <a:p>
            <a:endParaRPr lang="en-IN"/>
          </a:p>
        </p:txBody>
      </p:sp>
    </p:spTree>
    <p:extLst>
      <p:ext uri="{BB962C8B-B14F-4D97-AF65-F5344CB8AC3E}">
        <p14:creationId xmlns:p14="http://schemas.microsoft.com/office/powerpoint/2010/main" val="428941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2F0C7E-45CC-48F1-9F73-EEBEDC565FA6}" type="datetime1">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2677428460"/>
      </p:ext>
    </p:extLst>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685800"/>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lvl1pPr>
              <a:defRPr>
                <a:latin typeface="Calibri" pitchFamily="34"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Calibri" pitchFamily="34" charset="0"/>
              </a:defRPr>
            </a:lvl1pPr>
          </a:lstStyle>
          <a:p>
            <a:r>
              <a:rPr lang="en-IN"/>
              <a:t>Copyright ©2018 John Wiley &amp; Sons, Inc.</a:t>
            </a:r>
            <a:endParaRPr lang="en-US" dirty="0"/>
          </a:p>
        </p:txBody>
      </p:sp>
      <p:sp>
        <p:nvSpPr>
          <p:cNvPr id="7" name="Content Placeholder"/>
          <p:cNvSpPr>
            <a:spLocks noGrp="1"/>
          </p:cNvSpPr>
          <p:nvPr>
            <p:ph sz="quarter" idx="17"/>
          </p:nvPr>
        </p:nvSpPr>
        <p:spPr>
          <a:xfrm>
            <a:off x="304800" y="3025776"/>
            <a:ext cx="8534400" cy="685800"/>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Slide Number Placeholder 3">
            <a:extLst>
              <a:ext uri="{FF2B5EF4-FFF2-40B4-BE49-F238E27FC236}">
                <a16:creationId xmlns:a16="http://schemas.microsoft.com/office/drawing/2014/main" id="{6E904173-06FD-482A-9CA2-6B716E8EDDA9}"/>
              </a:ext>
            </a:extLst>
          </p:cNvPr>
          <p:cNvSpPr txBox="1">
            <a:spLocks/>
          </p:cNvSpPr>
          <p:nvPr userDrawn="1"/>
        </p:nvSpPr>
        <p:spPr>
          <a:xfrm>
            <a:off x="6455078" y="6349101"/>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9" name="Footer Placeholder 4">
            <a:extLst>
              <a:ext uri="{FF2B5EF4-FFF2-40B4-BE49-F238E27FC236}">
                <a16:creationId xmlns:a16="http://schemas.microsoft.com/office/drawing/2014/main" id="{4A1D4D06-5F43-4633-8FE1-011A412CC82B}"/>
              </a:ext>
            </a:extLst>
          </p:cNvPr>
          <p:cNvSpPr txBox="1">
            <a:spLocks/>
          </p:cNvSpPr>
          <p:nvPr userDrawn="1"/>
        </p:nvSpPr>
        <p:spPr>
          <a:xfrm>
            <a:off x="3026078" y="634910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Copyright ©2021 John Wiley &amp; Sons, Inc.</a:t>
            </a:r>
            <a:endParaRPr lang="en-US" dirty="0"/>
          </a:p>
        </p:txBody>
      </p:sp>
    </p:spTree>
    <p:extLst>
      <p:ext uri="{BB962C8B-B14F-4D97-AF65-F5344CB8AC3E}">
        <p14:creationId xmlns:p14="http://schemas.microsoft.com/office/powerpoint/2010/main" val="6678552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485775"/>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524000"/>
            <a:ext cx="8534400" cy="340012"/>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7" name="Content Placeholder"/>
          <p:cNvSpPr>
            <a:spLocks noGrp="1"/>
          </p:cNvSpPr>
          <p:nvPr>
            <p:ph sz="quarter" idx="17"/>
          </p:nvPr>
        </p:nvSpPr>
        <p:spPr>
          <a:xfrm>
            <a:off x="304800" y="19050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Content Placeholder"/>
          <p:cNvSpPr>
            <a:spLocks noGrp="1"/>
          </p:cNvSpPr>
          <p:nvPr>
            <p:ph sz="quarter" idx="18"/>
          </p:nvPr>
        </p:nvSpPr>
        <p:spPr>
          <a:xfrm>
            <a:off x="304800" y="2497666"/>
            <a:ext cx="8534400" cy="299595"/>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9" name="Content Placeholder"/>
          <p:cNvSpPr>
            <a:spLocks noGrp="1"/>
          </p:cNvSpPr>
          <p:nvPr>
            <p:ph sz="quarter" idx="19"/>
          </p:nvPr>
        </p:nvSpPr>
        <p:spPr>
          <a:xfrm>
            <a:off x="304800" y="2853265"/>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0" name="Content Placeholder"/>
          <p:cNvSpPr>
            <a:spLocks noGrp="1"/>
          </p:cNvSpPr>
          <p:nvPr>
            <p:ph sz="quarter" idx="20"/>
          </p:nvPr>
        </p:nvSpPr>
        <p:spPr>
          <a:xfrm>
            <a:off x="304800" y="318346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1" name="Content Placeholder"/>
          <p:cNvSpPr>
            <a:spLocks noGrp="1"/>
          </p:cNvSpPr>
          <p:nvPr>
            <p:ph sz="quarter" idx="21"/>
          </p:nvPr>
        </p:nvSpPr>
        <p:spPr>
          <a:xfrm>
            <a:off x="304800" y="35052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2" name="Content Placeholder"/>
          <p:cNvSpPr>
            <a:spLocks noGrp="1"/>
          </p:cNvSpPr>
          <p:nvPr>
            <p:ph sz="quarter" idx="22"/>
          </p:nvPr>
        </p:nvSpPr>
        <p:spPr>
          <a:xfrm>
            <a:off x="304800" y="3860799"/>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3" name="Content Placeholder"/>
          <p:cNvSpPr>
            <a:spLocks noGrp="1"/>
          </p:cNvSpPr>
          <p:nvPr>
            <p:ph sz="quarter" idx="23"/>
          </p:nvPr>
        </p:nvSpPr>
        <p:spPr>
          <a:xfrm>
            <a:off x="304800" y="419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4" name="Content Placeholder"/>
          <p:cNvSpPr>
            <a:spLocks noGrp="1"/>
          </p:cNvSpPr>
          <p:nvPr>
            <p:ph sz="quarter" idx="24"/>
          </p:nvPr>
        </p:nvSpPr>
        <p:spPr>
          <a:xfrm>
            <a:off x="304800" y="4535514"/>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5" name="Content Placeholder"/>
          <p:cNvSpPr>
            <a:spLocks noGrp="1"/>
          </p:cNvSpPr>
          <p:nvPr>
            <p:ph sz="quarter" idx="25"/>
          </p:nvPr>
        </p:nvSpPr>
        <p:spPr>
          <a:xfrm>
            <a:off x="304800" y="486833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6" name="Content Placeholder"/>
          <p:cNvSpPr>
            <a:spLocks noGrp="1"/>
          </p:cNvSpPr>
          <p:nvPr>
            <p:ph sz="quarter" idx="26"/>
          </p:nvPr>
        </p:nvSpPr>
        <p:spPr>
          <a:xfrm>
            <a:off x="304800" y="519853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7" name="Content Placeholder"/>
          <p:cNvSpPr>
            <a:spLocks noGrp="1"/>
          </p:cNvSpPr>
          <p:nvPr>
            <p:ph sz="quarter" idx="27"/>
          </p:nvPr>
        </p:nvSpPr>
        <p:spPr>
          <a:xfrm>
            <a:off x="304800" y="552032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8" name="Content Placeholder"/>
          <p:cNvSpPr>
            <a:spLocks noGrp="1"/>
          </p:cNvSpPr>
          <p:nvPr>
            <p:ph sz="quarter" idx="28"/>
          </p:nvPr>
        </p:nvSpPr>
        <p:spPr>
          <a:xfrm>
            <a:off x="304800" y="583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21" name="Footer Placeholder 14">
            <a:extLst>
              <a:ext uri="{FF2B5EF4-FFF2-40B4-BE49-F238E27FC236}">
                <a16:creationId xmlns:a16="http://schemas.microsoft.com/office/drawing/2014/main" id="{758FC12B-4EEA-4C57-9B70-4DC192AF3245}"/>
              </a:ext>
            </a:extLst>
          </p:cNvPr>
          <p:cNvSpPr txBox="1">
            <a:spLocks/>
          </p:cNvSpPr>
          <p:nvPr userDrawn="1"/>
        </p:nvSpPr>
        <p:spPr>
          <a:xfrm>
            <a:off x="3034704" y="6353478"/>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Copyright ©2021 John Wiley &amp; Sons, Inc.</a:t>
            </a:r>
            <a:endParaRPr lang="en-US" dirty="0"/>
          </a:p>
        </p:txBody>
      </p:sp>
      <p:sp>
        <p:nvSpPr>
          <p:cNvPr id="22" name="Slide Number Placeholder 13">
            <a:extLst>
              <a:ext uri="{FF2B5EF4-FFF2-40B4-BE49-F238E27FC236}">
                <a16:creationId xmlns:a16="http://schemas.microsoft.com/office/drawing/2014/main" id="{8F88D1CF-DF1E-43AF-96A4-645012161056}"/>
              </a:ext>
            </a:extLst>
          </p:cNvPr>
          <p:cNvSpPr txBox="1">
            <a:spLocks/>
          </p:cNvSpPr>
          <p:nvPr userDrawn="1"/>
        </p:nvSpPr>
        <p:spPr>
          <a:xfrm>
            <a:off x="6463704" y="6353478"/>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23" name="Content Placeholder 22">
            <a:extLst>
              <a:ext uri="{FF2B5EF4-FFF2-40B4-BE49-F238E27FC236}">
                <a16:creationId xmlns:a16="http://schemas.microsoft.com/office/drawing/2014/main" id="{60079023-50C5-4E31-A707-B5677DF56A12}"/>
              </a:ext>
            </a:extLst>
          </p:cNvPr>
          <p:cNvSpPr>
            <a:spLocks noGrp="1"/>
          </p:cNvSpPr>
          <p:nvPr>
            <p:ph sz="quarter" idx="29"/>
          </p:nvPr>
        </p:nvSpPr>
        <p:spPr>
          <a:xfrm>
            <a:off x="304800" y="6438900"/>
            <a:ext cx="609600" cy="288636"/>
          </a:xfrm>
          <a:prstGeom prst="rect">
            <a:avLst/>
          </a:prstGeom>
        </p:spPr>
        <p:txBody>
          <a:bodyPr anchor="ctr"/>
          <a:lstStyle>
            <a:lvl1pPr>
              <a:buNone/>
              <a:defRPr sz="1200"/>
            </a:lvl1pPr>
          </a:lstStyle>
          <a:p>
            <a:pPr lvl="0"/>
            <a:endParaRPr lang="en-US" dirty="0"/>
          </a:p>
        </p:txBody>
      </p:sp>
    </p:spTree>
    <p:extLst>
      <p:ext uri="{BB962C8B-B14F-4D97-AF65-F5344CB8AC3E}">
        <p14:creationId xmlns:p14="http://schemas.microsoft.com/office/powerpoint/2010/main" val="29802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Figure and Content">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485775"/>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564988"/>
            <a:ext cx="8534400" cy="340012"/>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7" name="Content Placeholder"/>
          <p:cNvSpPr>
            <a:spLocks noGrp="1"/>
          </p:cNvSpPr>
          <p:nvPr>
            <p:ph sz="quarter" idx="17"/>
          </p:nvPr>
        </p:nvSpPr>
        <p:spPr>
          <a:xfrm>
            <a:off x="304800" y="21336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Content Placeholder"/>
          <p:cNvSpPr>
            <a:spLocks noGrp="1"/>
          </p:cNvSpPr>
          <p:nvPr>
            <p:ph sz="quarter" idx="18"/>
          </p:nvPr>
        </p:nvSpPr>
        <p:spPr>
          <a:xfrm>
            <a:off x="304800" y="2497666"/>
            <a:ext cx="8534400" cy="299595"/>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9" name="Content Placeholder"/>
          <p:cNvSpPr>
            <a:spLocks noGrp="1"/>
          </p:cNvSpPr>
          <p:nvPr>
            <p:ph sz="quarter" idx="19"/>
          </p:nvPr>
        </p:nvSpPr>
        <p:spPr>
          <a:xfrm>
            <a:off x="304800" y="2853265"/>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0" name="Content Placeholder"/>
          <p:cNvSpPr>
            <a:spLocks noGrp="1"/>
          </p:cNvSpPr>
          <p:nvPr>
            <p:ph sz="quarter" idx="20"/>
          </p:nvPr>
        </p:nvSpPr>
        <p:spPr>
          <a:xfrm>
            <a:off x="304800" y="318346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1" name="Content Placeholder"/>
          <p:cNvSpPr>
            <a:spLocks noGrp="1"/>
          </p:cNvSpPr>
          <p:nvPr>
            <p:ph sz="quarter" idx="21"/>
          </p:nvPr>
        </p:nvSpPr>
        <p:spPr>
          <a:xfrm>
            <a:off x="304800" y="35052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2" name="Content Placeholder"/>
          <p:cNvSpPr>
            <a:spLocks noGrp="1"/>
          </p:cNvSpPr>
          <p:nvPr>
            <p:ph sz="quarter" idx="22"/>
          </p:nvPr>
        </p:nvSpPr>
        <p:spPr>
          <a:xfrm>
            <a:off x="304800" y="3860799"/>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3" name="Content Placeholder"/>
          <p:cNvSpPr>
            <a:spLocks noGrp="1"/>
          </p:cNvSpPr>
          <p:nvPr>
            <p:ph sz="quarter" idx="23"/>
          </p:nvPr>
        </p:nvSpPr>
        <p:spPr>
          <a:xfrm>
            <a:off x="304800" y="419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4" name="Content Placeholder"/>
          <p:cNvSpPr>
            <a:spLocks noGrp="1"/>
          </p:cNvSpPr>
          <p:nvPr>
            <p:ph sz="quarter" idx="24"/>
          </p:nvPr>
        </p:nvSpPr>
        <p:spPr>
          <a:xfrm>
            <a:off x="304800" y="4535514"/>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5" name="Content Placeholder"/>
          <p:cNvSpPr>
            <a:spLocks noGrp="1"/>
          </p:cNvSpPr>
          <p:nvPr>
            <p:ph sz="quarter" idx="25"/>
          </p:nvPr>
        </p:nvSpPr>
        <p:spPr>
          <a:xfrm>
            <a:off x="304800" y="486833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6" name="Content Placeholder"/>
          <p:cNvSpPr>
            <a:spLocks noGrp="1"/>
          </p:cNvSpPr>
          <p:nvPr>
            <p:ph sz="quarter" idx="26"/>
          </p:nvPr>
        </p:nvSpPr>
        <p:spPr>
          <a:xfrm>
            <a:off x="304800" y="519853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7" name="Content Placeholder"/>
          <p:cNvSpPr>
            <a:spLocks noGrp="1"/>
          </p:cNvSpPr>
          <p:nvPr>
            <p:ph sz="quarter" idx="27"/>
          </p:nvPr>
        </p:nvSpPr>
        <p:spPr>
          <a:xfrm>
            <a:off x="304800" y="552032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8" name="Content Placeholder"/>
          <p:cNvSpPr>
            <a:spLocks noGrp="1"/>
          </p:cNvSpPr>
          <p:nvPr>
            <p:ph sz="quarter" idx="28"/>
          </p:nvPr>
        </p:nvSpPr>
        <p:spPr>
          <a:xfrm>
            <a:off x="304800" y="583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21" name="Footer Placeholder 14">
            <a:extLst>
              <a:ext uri="{FF2B5EF4-FFF2-40B4-BE49-F238E27FC236}">
                <a16:creationId xmlns:a16="http://schemas.microsoft.com/office/drawing/2014/main" id="{758FC12B-4EEA-4C57-9B70-4DC192AF3245}"/>
              </a:ext>
            </a:extLst>
          </p:cNvPr>
          <p:cNvSpPr txBox="1">
            <a:spLocks/>
          </p:cNvSpPr>
          <p:nvPr userDrawn="1"/>
        </p:nvSpPr>
        <p:spPr>
          <a:xfrm>
            <a:off x="3034704" y="6353478"/>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Copyright ©2021 John Wiley &amp; Sons, Inc.</a:t>
            </a:r>
            <a:endParaRPr lang="en-US" dirty="0"/>
          </a:p>
        </p:txBody>
      </p:sp>
      <p:sp>
        <p:nvSpPr>
          <p:cNvPr id="22" name="Slide Number Placeholder 13">
            <a:extLst>
              <a:ext uri="{FF2B5EF4-FFF2-40B4-BE49-F238E27FC236}">
                <a16:creationId xmlns:a16="http://schemas.microsoft.com/office/drawing/2014/main" id="{8F88D1CF-DF1E-43AF-96A4-645012161056}"/>
              </a:ext>
            </a:extLst>
          </p:cNvPr>
          <p:cNvSpPr txBox="1">
            <a:spLocks/>
          </p:cNvSpPr>
          <p:nvPr userDrawn="1"/>
        </p:nvSpPr>
        <p:spPr>
          <a:xfrm>
            <a:off x="6463704" y="6353478"/>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23" name="Content Placeholder 22">
            <a:extLst>
              <a:ext uri="{FF2B5EF4-FFF2-40B4-BE49-F238E27FC236}">
                <a16:creationId xmlns:a16="http://schemas.microsoft.com/office/drawing/2014/main" id="{60079023-50C5-4E31-A707-B5677DF56A12}"/>
              </a:ext>
            </a:extLst>
          </p:cNvPr>
          <p:cNvSpPr>
            <a:spLocks noGrp="1"/>
          </p:cNvSpPr>
          <p:nvPr>
            <p:ph sz="quarter" idx="29"/>
          </p:nvPr>
        </p:nvSpPr>
        <p:spPr>
          <a:xfrm>
            <a:off x="304800" y="6438900"/>
            <a:ext cx="609600" cy="288636"/>
          </a:xfrm>
          <a:prstGeom prst="rect">
            <a:avLst/>
          </a:prstGeom>
        </p:spPr>
        <p:txBody>
          <a:bodyPr anchor="ctr"/>
          <a:lstStyle>
            <a:lvl1pPr>
              <a:buNone/>
              <a:defRPr sz="1200"/>
            </a:lvl1pPr>
          </a:lstStyle>
          <a:p>
            <a:pPr lvl="0"/>
            <a:endParaRPr lang="en-US" dirty="0"/>
          </a:p>
        </p:txBody>
      </p:sp>
      <p:sp>
        <p:nvSpPr>
          <p:cNvPr id="19" name="Picture Placeholder 18">
            <a:extLst>
              <a:ext uri="{FF2B5EF4-FFF2-40B4-BE49-F238E27FC236}">
                <a16:creationId xmlns:a16="http://schemas.microsoft.com/office/drawing/2014/main" id="{A9F3FCE2-CB48-461D-BC76-BA3D0AE35614}"/>
              </a:ext>
            </a:extLst>
          </p:cNvPr>
          <p:cNvSpPr>
            <a:spLocks noGrp="1"/>
          </p:cNvSpPr>
          <p:nvPr>
            <p:ph type="pic" sz="quarter" idx="31"/>
          </p:nvPr>
        </p:nvSpPr>
        <p:spPr>
          <a:xfrm>
            <a:off x="3657600" y="3700463"/>
            <a:ext cx="1981200" cy="604837"/>
          </a:xfrm>
          <a:prstGeom prst="rect">
            <a:avLst/>
          </a:prstGeom>
        </p:spPr>
        <p:txBody>
          <a:bodyPr/>
          <a:lstStyle/>
          <a:p>
            <a:endParaRPr lang="en-US"/>
          </a:p>
        </p:txBody>
      </p:sp>
      <p:sp>
        <p:nvSpPr>
          <p:cNvPr id="24" name="Table Placeholder 23">
            <a:extLst>
              <a:ext uri="{FF2B5EF4-FFF2-40B4-BE49-F238E27FC236}">
                <a16:creationId xmlns:a16="http://schemas.microsoft.com/office/drawing/2014/main" id="{0CEDE855-FFFF-484D-A79A-DB1B56FE8493}"/>
              </a:ext>
            </a:extLst>
          </p:cNvPr>
          <p:cNvSpPr>
            <a:spLocks noGrp="1"/>
          </p:cNvSpPr>
          <p:nvPr>
            <p:ph type="tbl" sz="quarter" idx="32"/>
          </p:nvPr>
        </p:nvSpPr>
        <p:spPr>
          <a:xfrm>
            <a:off x="6019800" y="3429000"/>
            <a:ext cx="2057400" cy="909638"/>
          </a:xfrm>
          <a:prstGeom prst="rect">
            <a:avLst/>
          </a:prstGeom>
        </p:spPr>
        <p:txBody>
          <a:bodyPr/>
          <a:lstStyle/>
          <a:p>
            <a:endParaRPr lang="en-US"/>
          </a:p>
        </p:txBody>
      </p:sp>
      <p:sp>
        <p:nvSpPr>
          <p:cNvPr id="26" name="Picture Placeholder 25">
            <a:extLst>
              <a:ext uri="{FF2B5EF4-FFF2-40B4-BE49-F238E27FC236}">
                <a16:creationId xmlns:a16="http://schemas.microsoft.com/office/drawing/2014/main" id="{7A962E8E-4EDE-4443-A3BC-E42CE4F51981}"/>
              </a:ext>
            </a:extLst>
          </p:cNvPr>
          <p:cNvSpPr>
            <a:spLocks noGrp="1"/>
          </p:cNvSpPr>
          <p:nvPr>
            <p:ph type="pic" sz="quarter" idx="33"/>
          </p:nvPr>
        </p:nvSpPr>
        <p:spPr>
          <a:xfrm>
            <a:off x="3733800" y="4648200"/>
            <a:ext cx="1905000" cy="641350"/>
          </a:xfrm>
          <a:prstGeom prst="rect">
            <a:avLst/>
          </a:prstGeom>
        </p:spPr>
        <p:txBody>
          <a:bodyPr/>
          <a:lstStyle/>
          <a:p>
            <a:endParaRPr lang="en-US"/>
          </a:p>
        </p:txBody>
      </p:sp>
      <p:sp>
        <p:nvSpPr>
          <p:cNvPr id="4" name="Table Placeholder 3">
            <a:extLst>
              <a:ext uri="{FF2B5EF4-FFF2-40B4-BE49-F238E27FC236}">
                <a16:creationId xmlns:a16="http://schemas.microsoft.com/office/drawing/2014/main" id="{45E00425-5ED4-421F-AEAB-34EBD4854605}"/>
              </a:ext>
            </a:extLst>
          </p:cNvPr>
          <p:cNvSpPr>
            <a:spLocks noGrp="1"/>
          </p:cNvSpPr>
          <p:nvPr>
            <p:ph type="tbl" sz="quarter" idx="34"/>
          </p:nvPr>
        </p:nvSpPr>
        <p:spPr>
          <a:xfrm>
            <a:off x="6121400" y="4535488"/>
            <a:ext cx="2108200" cy="874712"/>
          </a:xfrm>
          <a:prstGeom prst="rect">
            <a:avLst/>
          </a:prstGeom>
        </p:spPr>
        <p:txBody>
          <a:bodyPr/>
          <a:lstStyle/>
          <a:p>
            <a:endParaRPr lang="en-IN"/>
          </a:p>
        </p:txBody>
      </p:sp>
    </p:spTree>
    <p:extLst>
      <p:ext uri="{BB962C8B-B14F-4D97-AF65-F5344CB8AC3E}">
        <p14:creationId xmlns:p14="http://schemas.microsoft.com/office/powerpoint/2010/main" val="686613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6C491CE-6187-42F6-B262-A5EAD48CB0E3}" type="datetime1">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1100202321"/>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47CD5-14DF-48EA-AEFD-68403FA7E865}" type="datetime1">
              <a:rPr lang="en-US" smtClean="0"/>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212A8B-4FC5-4F9B-BAD0-392E604C503A}"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89102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E50AFE-FF11-4769-BE69-360CF2278433}"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1905959190"/>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D0AC49-E5A8-465F-A0E9-2F277BBBE776}" type="datetime1">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3104389524"/>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18AF3-D971-46B2-BC4F-4203280760C9}" type="datetime1">
              <a:rPr lang="en-US" smtClean="0"/>
              <a:t>3/2/2022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12A8B-4FC5-4F9B-BAD0-392E604C503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1149350" y="354013"/>
            <a:ext cx="7607300" cy="560387"/>
          </a:xfrm>
          <a:prstGeom prst="rect">
            <a:avLst/>
          </a:prstGeom>
          <a:solidFill>
            <a:srgbClr val="003399"/>
          </a:solidFill>
          <a:ln w="63500">
            <a:solidFill>
              <a:srgbClr val="54385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8" name="Rectangle 14"/>
          <p:cNvSpPr>
            <a:spLocks noGrp="1" noChangeArrowheads="1"/>
          </p:cNvSpPr>
          <p:nvPr>
            <p:ph type="body" idx="1"/>
          </p:nvPr>
        </p:nvSpPr>
        <p:spPr bwMode="auto">
          <a:xfrm>
            <a:off x="381000" y="1143000"/>
            <a:ext cx="8382000" cy="480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182562" tIns="46038" rIns="182562"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2A8CC-C642-4273-B097-85157FE27BAD}" type="datetime1">
              <a:rPr lang="en-US" smtClean="0"/>
              <a:t>3/2/2022</a:t>
            </a:fld>
            <a:endParaRPr lang="en-US"/>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8C58B-C7C7-4221-9003-0AD513776469}" type="slidenum">
              <a:rPr lang="en-US" smtClean="0"/>
              <a:t>‹#›</a:t>
            </a:fld>
            <a:endParaRPr lang="en-US"/>
          </a:p>
        </p:txBody>
      </p:sp>
    </p:spTree>
    <p:extLst>
      <p:ext uri="{BB962C8B-B14F-4D97-AF65-F5344CB8AC3E}">
        <p14:creationId xmlns:p14="http://schemas.microsoft.com/office/powerpoint/2010/main" val="355548480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p:wipe dir="r"/>
  </p:transition>
  <p:hf hdr="0" ftr="0" dt="0"/>
  <p:txStyles>
    <p:titleStyle>
      <a:lvl1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2pPr>
      <a:lvl3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3pPr>
      <a:lvl4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4pPr>
      <a:lvl5pPr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5pPr>
      <a:lvl6pPr marL="4572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6pPr>
      <a:lvl7pPr marL="9144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7pPr>
      <a:lvl8pPr marL="13716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8pPr>
      <a:lvl9pPr marL="1828800" algn="ctr" rtl="0" eaLnBrk="0" fontAlgn="base" hangingPunct="0">
        <a:spcBef>
          <a:spcPct val="0"/>
        </a:spcBef>
        <a:spcAft>
          <a:spcPct val="0"/>
        </a:spcAft>
        <a:defRPr sz="3000" b="1" i="1">
          <a:solidFill>
            <a:schemeClr val="bg1"/>
          </a:solidFill>
          <a:effectLst>
            <a:outerShdw blurRad="38100" dist="38100" dir="2700000" algn="tl">
              <a:srgbClr val="00000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C87FDD-8415-4003-84C6-76203B3FE58A}" type="datetime1">
              <a:rPr lang="en-US" smtClean="0"/>
              <a:t>3/2/2022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8B8CA-2216-4CAE-A792-16EE3EEAD215}" type="slidenum">
              <a:rPr lang="en-US" smtClean="0"/>
              <a:t>‹#›</a:t>
            </a:fld>
            <a:endParaRPr lang="en-US"/>
          </a:p>
        </p:txBody>
      </p:sp>
    </p:spTree>
    <p:extLst>
      <p:ext uri="{BB962C8B-B14F-4D97-AF65-F5344CB8AC3E}">
        <p14:creationId xmlns:p14="http://schemas.microsoft.com/office/powerpoint/2010/main" val="335696039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F6E607-94FC-46A8-B7D6-A2005AFC3478}" type="datetime1">
              <a:rPr lang="en-US" smtClean="0"/>
              <a:t>3/2/2022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2367A6-9AF6-42D4-87A8-4214FD58108D}" type="slidenum">
              <a:rPr lang="en-US" smtClean="0"/>
              <a:t>‹#›</a:t>
            </a:fld>
            <a:endParaRPr lang="en-US"/>
          </a:p>
        </p:txBody>
      </p:sp>
    </p:spTree>
    <p:extLst>
      <p:ext uri="{BB962C8B-B14F-4D97-AF65-F5344CB8AC3E}">
        <p14:creationId xmlns:p14="http://schemas.microsoft.com/office/powerpoint/2010/main" val="70126313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1"/>
            <a:ext cx="8534400" cy="9906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Calibri" pitchFamily="34" charset="0"/>
                <a:ea typeface="Calibri" pitchFamily="34"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Calibri" pitchFamily="34" charset="0"/>
                <a:ea typeface="Calibri" pitchFamily="34" charset="0"/>
                <a:cs typeface="Times New Roman" charset="0"/>
              </a:defRPr>
            </a:lvl1pPr>
          </a:lstStyle>
          <a:p>
            <a:r>
              <a:rPr lang="en-IN"/>
              <a:t>Copyright ©2018 John Wiley &amp; Sons, Inc.</a:t>
            </a:r>
            <a:endParaRPr lang="en-US" dirty="0"/>
          </a:p>
        </p:txBody>
      </p:sp>
    </p:spTree>
    <p:extLst>
      <p:ext uri="{BB962C8B-B14F-4D97-AF65-F5344CB8AC3E}">
        <p14:creationId xmlns:p14="http://schemas.microsoft.com/office/powerpoint/2010/main" val="423737692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Lst>
  <p:hf hdr="0" dt="0"/>
  <p:txStyles>
    <p:titleStyle>
      <a:lvl1pPr algn="l" defTabSz="914400" rtl="0" eaLnBrk="1" latinLnBrk="0" hangingPunct="1">
        <a:lnSpc>
          <a:spcPct val="90000"/>
        </a:lnSpc>
        <a:spcBef>
          <a:spcPct val="0"/>
        </a:spcBef>
        <a:buNone/>
        <a:defRPr sz="4000" b="0" i="0" kern="1200">
          <a:solidFill>
            <a:schemeClr val="accent1"/>
          </a:solidFill>
          <a:latin typeface="Calibri" pitchFamily="34" charset="0"/>
          <a:ea typeface="Calibri" pitchFamily="34"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1"/>
            <a:ext cx="8534400" cy="9906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Calibri" pitchFamily="34" charset="0"/>
                <a:ea typeface="Calibri" pitchFamily="34"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Calibri" pitchFamily="34" charset="0"/>
                <a:ea typeface="Calibri" pitchFamily="34" charset="0"/>
                <a:cs typeface="Times New Roman" charset="0"/>
              </a:defRPr>
            </a:lvl1pPr>
          </a:lstStyle>
          <a:p>
            <a:r>
              <a:rPr lang="en-IN"/>
              <a:t>Copyright ©2018 John Wiley &amp; Sons, Inc.</a:t>
            </a:r>
            <a:endParaRPr lang="en-US" dirty="0"/>
          </a:p>
        </p:txBody>
      </p:sp>
    </p:spTree>
    <p:extLst>
      <p:ext uri="{BB962C8B-B14F-4D97-AF65-F5344CB8AC3E}">
        <p14:creationId xmlns:p14="http://schemas.microsoft.com/office/powerpoint/2010/main" val="66642414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Lst>
  <p:hf hdr="0" dt="0"/>
  <p:txStyles>
    <p:titleStyle>
      <a:lvl1pPr algn="l" defTabSz="914400" rtl="0" eaLnBrk="1" latinLnBrk="0" hangingPunct="1">
        <a:lnSpc>
          <a:spcPct val="90000"/>
        </a:lnSpc>
        <a:spcBef>
          <a:spcPct val="0"/>
        </a:spcBef>
        <a:buNone/>
        <a:defRPr sz="4000" b="0" i="0" kern="1200">
          <a:solidFill>
            <a:schemeClr val="accent1"/>
          </a:solidFill>
          <a:latin typeface="Calibri" pitchFamily="34" charset="0"/>
          <a:ea typeface="Calibri" pitchFamily="34"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microsoft.com/office/2007/relationships/hdphoto" Target="../media/hdphoto7.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microsoft.com/office/2007/relationships/hdphoto" Target="../media/hdphoto8.wdp"/></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533400" y="1479550"/>
            <a:ext cx="7772400" cy="2782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
                <a:srgbClr val="800000"/>
              </a:buClr>
              <a:buSzPct val="80000"/>
              <a:buFont typeface="Wingdings" pitchFamily="2" charset="2"/>
              <a:buNone/>
            </a:pPr>
            <a:r>
              <a:rPr lang="en-US" altLang="en-US" sz="2200" dirty="0">
                <a:solidFill>
                  <a:srgbClr val="000000"/>
                </a:solidFill>
                <a:latin typeface="Liberation Sans" panose="020B0604020202020204" pitchFamily="34" charset="0"/>
              </a:rPr>
              <a:t>L.O. 15-1: </a:t>
            </a:r>
            <a:r>
              <a:rPr lang="en-US" altLang="en-US" sz="2200" b="0" dirty="0">
                <a:solidFill>
                  <a:srgbClr val="000000"/>
                </a:solidFill>
                <a:latin typeface="Liberation Sans" panose="020B0604020202020204" pitchFamily="34" charset="0"/>
              </a:rPr>
              <a:t>Cost Accounting Systems</a:t>
            </a:r>
          </a:p>
          <a:p>
            <a:pPr>
              <a:lnSpc>
                <a:spcPct val="125000"/>
              </a:lnSpc>
              <a:spcBef>
                <a:spcPts val="1200"/>
              </a:spcBef>
              <a:buClr>
                <a:srgbClr val="800000"/>
              </a:buClr>
              <a:buSzPct val="80000"/>
              <a:buFont typeface="Wingdings" pitchFamily="2" charset="2"/>
              <a:buNone/>
            </a:pPr>
            <a:r>
              <a:rPr lang="en-US" altLang="en-US" sz="2200" dirty="0">
                <a:solidFill>
                  <a:srgbClr val="000000"/>
                </a:solidFill>
                <a:latin typeface="Liberation Sans" panose="020B0604020202020204" pitchFamily="34" charset="0"/>
              </a:rPr>
              <a:t>L.O. 15-2: </a:t>
            </a:r>
            <a:r>
              <a:rPr lang="en-US" altLang="en-US" sz="2200" b="0" dirty="0">
                <a:solidFill>
                  <a:srgbClr val="000000"/>
                </a:solidFill>
                <a:latin typeface="Liberation Sans" panose="020B0604020202020204" pitchFamily="34" charset="0"/>
              </a:rPr>
              <a:t>Assigning Manufacturing Costs</a:t>
            </a:r>
          </a:p>
          <a:p>
            <a:pPr>
              <a:lnSpc>
                <a:spcPct val="125000"/>
              </a:lnSpc>
              <a:spcBef>
                <a:spcPts val="1200"/>
              </a:spcBef>
              <a:buClr>
                <a:srgbClr val="800000"/>
              </a:buClr>
              <a:buSzPct val="80000"/>
              <a:buFont typeface="Wingdings" pitchFamily="2" charset="2"/>
              <a:buNone/>
            </a:pPr>
            <a:r>
              <a:rPr lang="en-US" altLang="en-US" sz="2200" dirty="0">
                <a:solidFill>
                  <a:srgbClr val="000000"/>
                </a:solidFill>
                <a:latin typeface="Liberation Sans" panose="020B0604020202020204" pitchFamily="34" charset="0"/>
              </a:rPr>
              <a:t>L.O. 15-3: </a:t>
            </a:r>
            <a:r>
              <a:rPr lang="en-US" altLang="en-US" sz="2200" b="0" dirty="0">
                <a:solidFill>
                  <a:srgbClr val="000000"/>
                </a:solidFill>
                <a:latin typeface="Liberation Sans" panose="020B0604020202020204" pitchFamily="34" charset="0"/>
              </a:rPr>
              <a:t>Predetermined Overhead Rates</a:t>
            </a:r>
          </a:p>
          <a:p>
            <a:pPr>
              <a:lnSpc>
                <a:spcPct val="125000"/>
              </a:lnSpc>
              <a:spcBef>
                <a:spcPts val="1200"/>
              </a:spcBef>
              <a:buClr>
                <a:srgbClr val="800000"/>
              </a:buClr>
              <a:buSzPct val="80000"/>
              <a:buNone/>
            </a:pPr>
            <a:r>
              <a:rPr lang="en-US" altLang="en-US" sz="2200" dirty="0">
                <a:solidFill>
                  <a:srgbClr val="000000"/>
                </a:solidFill>
                <a:latin typeface="Liberation Sans" panose="020B0604020202020204" pitchFamily="34" charset="0"/>
              </a:rPr>
              <a:t>L.O. 15-4: </a:t>
            </a:r>
            <a:r>
              <a:rPr lang="en-US" altLang="en-US" sz="2200" b="0" dirty="0">
                <a:solidFill>
                  <a:srgbClr val="000000"/>
                </a:solidFill>
                <a:latin typeface="Liberation Sans" panose="020B0604020202020204" pitchFamily="34" charset="0"/>
              </a:rPr>
              <a:t>Entries for Jobs Completed and Sold</a:t>
            </a:r>
          </a:p>
          <a:p>
            <a:pPr>
              <a:lnSpc>
                <a:spcPct val="125000"/>
              </a:lnSpc>
              <a:spcBef>
                <a:spcPts val="1200"/>
              </a:spcBef>
              <a:buClr>
                <a:srgbClr val="800000"/>
              </a:buClr>
              <a:buSzPct val="80000"/>
              <a:buNone/>
            </a:pPr>
            <a:r>
              <a:rPr lang="en-US" altLang="en-US" sz="2200" dirty="0">
                <a:solidFill>
                  <a:srgbClr val="000000"/>
                </a:solidFill>
                <a:latin typeface="Liberation Sans" panose="020B0604020202020204" pitchFamily="34" charset="0"/>
              </a:rPr>
              <a:t>L.O. 15-5: </a:t>
            </a:r>
            <a:r>
              <a:rPr lang="en-US" altLang="en-US" sz="2200" b="0" dirty="0">
                <a:solidFill>
                  <a:srgbClr val="000000"/>
                </a:solidFill>
                <a:latin typeface="Liberation Sans" panose="020B0604020202020204" pitchFamily="34" charset="0"/>
              </a:rPr>
              <a:t>Applied Manufacturing Overhead</a:t>
            </a:r>
          </a:p>
        </p:txBody>
      </p:sp>
      <p:sp>
        <p:nvSpPr>
          <p:cNvPr id="6" name="Rectangle 5"/>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pPr algn="l"/>
            <a:r>
              <a:rPr lang="en-US" altLang="en-US" b="1" dirty="0">
                <a:latin typeface="Liberation Sans" panose="020B0604020202020204" pitchFamily="34" charset="0"/>
              </a:rPr>
              <a:t>Lecture</a:t>
            </a:r>
          </a:p>
        </p:txBody>
      </p:sp>
      <p:sp>
        <p:nvSpPr>
          <p:cNvPr id="7" name="Rectangle 5"/>
          <p:cNvSpPr>
            <a:spLocks noChangeArrowheads="1"/>
          </p:cNvSpPr>
          <p:nvPr/>
        </p:nvSpPr>
        <p:spPr bwMode="auto">
          <a:xfrm>
            <a:off x="2540000" y="274320"/>
            <a:ext cx="62411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Job Order Costing</a:t>
            </a:r>
          </a:p>
        </p:txBody>
      </p:sp>
      <p:sp>
        <p:nvSpPr>
          <p:cNvPr id="8" name="Oval 7"/>
          <p:cNvSpPr/>
          <p:nvPr/>
        </p:nvSpPr>
        <p:spPr bwMode="auto">
          <a:xfrm>
            <a:off x="1524000" y="485775"/>
            <a:ext cx="870858" cy="514350"/>
          </a:xfrm>
          <a:prstGeom prst="ellipse">
            <a:avLst/>
          </a:prstGeom>
          <a:solidFill>
            <a:srgbClr val="A50021"/>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r>
              <a:rPr lang="en-US" sz="2800" b="1" dirty="0">
                <a:solidFill>
                  <a:srgbClr val="FFFFFF"/>
                </a:solidFill>
                <a:latin typeface="Liberation Sans" panose="020B0604020202020204" pitchFamily="34" charset="0"/>
              </a:rPr>
              <a:t>7</a:t>
            </a:r>
          </a:p>
        </p:txBody>
      </p:sp>
      <p:sp>
        <p:nvSpPr>
          <p:cNvPr id="2" name="Slide Number Placeholder 1"/>
          <p:cNvSpPr>
            <a:spLocks noGrp="1"/>
          </p:cNvSpPr>
          <p:nvPr>
            <p:ph type="sldNum" sz="quarter" idx="12"/>
          </p:nvPr>
        </p:nvSpPr>
        <p:spPr/>
        <p:txBody>
          <a:bodyPr/>
          <a:lstStyle/>
          <a:p>
            <a:fld id="{15212A8B-4FC5-4F9B-BAD0-392E604C503A}" type="slidenum">
              <a:rPr lang="en-US" smtClean="0"/>
              <a:t>1</a:t>
            </a:fld>
            <a:endParaRPr lang="en-US"/>
          </a:p>
        </p:txBody>
      </p:sp>
    </p:spTree>
    <p:extLst>
      <p:ext uri="{BB962C8B-B14F-4D97-AF65-F5344CB8AC3E}">
        <p14:creationId xmlns:p14="http://schemas.microsoft.com/office/powerpoint/2010/main" val="1949854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sz="3200" dirty="0">
                <a:latin typeface="Liberation Sans" panose="020B0604020202020204"/>
                <a:cs typeface="Calibri" panose="020F0502020204030204" pitchFamily="34" charset="0"/>
              </a:rPr>
              <a:t>Accumulating Manufacturing Costs</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10</a:t>
            </a:fld>
            <a:endParaRPr lang="en-US"/>
          </a:p>
        </p:txBody>
      </p:sp>
      <p:sp>
        <p:nvSpPr>
          <p:cNvPr id="3" name="TextBox 2">
            <a:extLst>
              <a:ext uri="{FF2B5EF4-FFF2-40B4-BE49-F238E27FC236}">
                <a16:creationId xmlns:a16="http://schemas.microsoft.com/office/drawing/2014/main" id="{D15F13A0-C182-4435-B940-7D9B2EE1B83D}"/>
              </a:ext>
            </a:extLst>
          </p:cNvPr>
          <p:cNvSpPr txBox="1"/>
          <p:nvPr/>
        </p:nvSpPr>
        <p:spPr>
          <a:xfrm>
            <a:off x="533400" y="1192213"/>
            <a:ext cx="4191000" cy="584775"/>
          </a:xfrm>
          <a:prstGeom prst="rect">
            <a:avLst/>
          </a:prstGeom>
          <a:noFill/>
        </p:spPr>
        <p:txBody>
          <a:bodyPr wrap="square" rtlCol="0">
            <a:spAutoFit/>
          </a:bodyPr>
          <a:lstStyle/>
          <a:p>
            <a:r>
              <a:rPr lang="en-US" sz="3200" b="1" dirty="0">
                <a:solidFill>
                  <a:srgbClr val="006600"/>
                </a:solidFill>
                <a:latin typeface="Liberation Sans" panose="020B0604020202020204"/>
                <a:cs typeface="Calibri" panose="020F0502020204030204" pitchFamily="34" charset="0"/>
              </a:rPr>
              <a:t>Factory Labor Costs</a:t>
            </a:r>
          </a:p>
        </p:txBody>
      </p:sp>
      <p:sp>
        <p:nvSpPr>
          <p:cNvPr id="8" name="Content Placeholder 8">
            <a:extLst>
              <a:ext uri="{FF2B5EF4-FFF2-40B4-BE49-F238E27FC236}">
                <a16:creationId xmlns:a16="http://schemas.microsoft.com/office/drawing/2014/main" id="{05676ED8-5EC5-4EF1-A45F-05C2A5521BAF}"/>
              </a:ext>
            </a:extLst>
          </p:cNvPr>
          <p:cNvSpPr txBox="1">
            <a:spLocks/>
          </p:cNvSpPr>
          <p:nvPr/>
        </p:nvSpPr>
        <p:spPr>
          <a:xfrm>
            <a:off x="457200" y="1902400"/>
            <a:ext cx="8534400" cy="28956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fontAlgn="auto">
              <a:lnSpc>
                <a:spcPct val="100000"/>
              </a:lnSpc>
              <a:spcBef>
                <a:spcPts val="624"/>
              </a:spcBef>
              <a:spcAft>
                <a:spcPts val="0"/>
              </a:spcAft>
              <a:buClr>
                <a:srgbClr val="990000"/>
              </a:buClr>
              <a:buFont typeface="Arial"/>
              <a:buNone/>
            </a:pPr>
            <a:r>
              <a:rPr lang="en-US" altLang="en-US" sz="2800" b="1" dirty="0">
                <a:latin typeface="Liberation Sans" panose="020B0604020202020204"/>
                <a:cs typeface="Calibri" panose="020F0502020204030204" pitchFamily="34" charset="0"/>
              </a:rPr>
              <a:t>Consists of three costs:</a:t>
            </a:r>
          </a:p>
          <a:p>
            <a:pPr marL="514350" lvl="1" indent="-514350" fontAlgn="auto">
              <a:lnSpc>
                <a:spcPct val="100000"/>
              </a:lnSpc>
              <a:spcBef>
                <a:spcPts val="624"/>
              </a:spcBef>
              <a:spcAft>
                <a:spcPts val="0"/>
              </a:spcAft>
              <a:buClr>
                <a:srgbClr val="990000"/>
              </a:buClr>
              <a:buFont typeface="+mj-lt"/>
              <a:buAutoNum type="arabicPeriod"/>
            </a:pPr>
            <a:r>
              <a:rPr lang="en-US" altLang="en-US" sz="2800" dirty="0">
                <a:latin typeface="Liberation Sans" panose="020B0604020202020204"/>
                <a:cs typeface="Calibri" panose="020F0502020204030204" pitchFamily="34" charset="0"/>
              </a:rPr>
              <a:t>Gross earnings of factory workers</a:t>
            </a:r>
          </a:p>
          <a:p>
            <a:pPr marL="514350" lvl="1" indent="-514350" fontAlgn="auto">
              <a:lnSpc>
                <a:spcPct val="100000"/>
              </a:lnSpc>
              <a:spcBef>
                <a:spcPts val="624"/>
              </a:spcBef>
              <a:spcAft>
                <a:spcPts val="0"/>
              </a:spcAft>
              <a:buClr>
                <a:srgbClr val="990000"/>
              </a:buClr>
              <a:buFont typeface="+mj-lt"/>
              <a:buAutoNum type="arabicPeriod"/>
            </a:pPr>
            <a:r>
              <a:rPr lang="en-US" altLang="en-US" sz="2800" dirty="0">
                <a:latin typeface="Liberation Sans" panose="020B0604020202020204"/>
                <a:cs typeface="Calibri" panose="020F0502020204030204" pitchFamily="34" charset="0"/>
              </a:rPr>
              <a:t>Employer payroll taxes on these wages</a:t>
            </a:r>
          </a:p>
          <a:p>
            <a:pPr marL="514350" lvl="1" indent="-514350" fontAlgn="auto">
              <a:lnSpc>
                <a:spcPct val="100000"/>
              </a:lnSpc>
              <a:spcBef>
                <a:spcPts val="624"/>
              </a:spcBef>
              <a:spcAft>
                <a:spcPts val="0"/>
              </a:spcAft>
              <a:buClr>
                <a:srgbClr val="990000"/>
              </a:buClr>
              <a:buFont typeface="+mj-lt"/>
              <a:buAutoNum type="arabicPeriod"/>
            </a:pPr>
            <a:r>
              <a:rPr lang="en-US" altLang="en-US" sz="2800" dirty="0">
                <a:latin typeface="Liberation Sans" panose="020B0604020202020204"/>
                <a:cs typeface="Calibri" panose="020F0502020204030204" pitchFamily="34" charset="0"/>
              </a:rPr>
              <a:t>Fringe benefits (such as sick pay, pensions, and vacation pay) incurred by the employer</a:t>
            </a:r>
          </a:p>
        </p:txBody>
      </p:sp>
    </p:spTree>
    <p:extLst>
      <p:ext uri="{BB962C8B-B14F-4D97-AF65-F5344CB8AC3E}">
        <p14:creationId xmlns:p14="http://schemas.microsoft.com/office/powerpoint/2010/main" val="232587229"/>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sz="3200" dirty="0">
                <a:latin typeface="Liberation Sans" panose="020B0604020202020204"/>
                <a:cs typeface="Calibri" panose="020F0502020204030204" pitchFamily="34" charset="0"/>
              </a:rPr>
              <a:t>Accumulating Manufacturing Costs</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11</a:t>
            </a:fld>
            <a:endParaRPr lang="en-US"/>
          </a:p>
        </p:txBody>
      </p:sp>
      <p:sp>
        <p:nvSpPr>
          <p:cNvPr id="3" name="TextBox 2">
            <a:extLst>
              <a:ext uri="{FF2B5EF4-FFF2-40B4-BE49-F238E27FC236}">
                <a16:creationId xmlns:a16="http://schemas.microsoft.com/office/drawing/2014/main" id="{D15F13A0-C182-4435-B940-7D9B2EE1B83D}"/>
              </a:ext>
            </a:extLst>
          </p:cNvPr>
          <p:cNvSpPr txBox="1"/>
          <p:nvPr/>
        </p:nvSpPr>
        <p:spPr>
          <a:xfrm>
            <a:off x="533400" y="1192213"/>
            <a:ext cx="4191000" cy="584775"/>
          </a:xfrm>
          <a:prstGeom prst="rect">
            <a:avLst/>
          </a:prstGeom>
          <a:noFill/>
        </p:spPr>
        <p:txBody>
          <a:bodyPr wrap="square" rtlCol="0">
            <a:spAutoFit/>
          </a:bodyPr>
          <a:lstStyle/>
          <a:p>
            <a:r>
              <a:rPr lang="en-US" sz="3200" b="1" dirty="0">
                <a:solidFill>
                  <a:srgbClr val="006600"/>
                </a:solidFill>
                <a:latin typeface="Liberation Sans" panose="020B0604020202020204"/>
                <a:cs typeface="Calibri" panose="020F0502020204030204" pitchFamily="34" charset="0"/>
              </a:rPr>
              <a:t>Factory Labor Costs</a:t>
            </a:r>
          </a:p>
        </p:txBody>
      </p:sp>
      <p:sp>
        <p:nvSpPr>
          <p:cNvPr id="11" name="Content Placeholder 2">
            <a:extLst>
              <a:ext uri="{FF2B5EF4-FFF2-40B4-BE49-F238E27FC236}">
                <a16:creationId xmlns:a16="http://schemas.microsoft.com/office/drawing/2014/main" id="{B619747E-41CA-4BAD-90C1-E2C4432E7684}"/>
              </a:ext>
            </a:extLst>
          </p:cNvPr>
          <p:cNvSpPr txBox="1">
            <a:spLocks/>
          </p:cNvSpPr>
          <p:nvPr/>
        </p:nvSpPr>
        <p:spPr>
          <a:xfrm>
            <a:off x="609600" y="1828800"/>
            <a:ext cx="8229600" cy="14478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b="1" dirty="0">
                <a:latin typeface="Liberation Sans" panose="020B0604020202020204"/>
                <a:cs typeface="Calibri" panose="020F0502020204030204" pitchFamily="34" charset="0"/>
              </a:rPr>
              <a:t>Illustration: </a:t>
            </a:r>
            <a:r>
              <a:rPr lang="en-US" dirty="0">
                <a:latin typeface="Liberation Sans" panose="020B0604020202020204"/>
                <a:cs typeface="Calibri" panose="020F0502020204030204" pitchFamily="34" charset="0"/>
              </a:rPr>
              <a:t>Wallace incurs $32,000 of factory labor costs. The entry to record factory labor (both direct and indirect) for the month is:</a:t>
            </a:r>
          </a:p>
        </p:txBody>
      </p:sp>
      <p:graphicFrame>
        <p:nvGraphicFramePr>
          <p:cNvPr id="12" name="Table 34">
            <a:extLst>
              <a:ext uri="{FF2B5EF4-FFF2-40B4-BE49-F238E27FC236}">
                <a16:creationId xmlns:a16="http://schemas.microsoft.com/office/drawing/2014/main" id="{2B994AE7-9048-40EE-AF7D-D7A0EED55BA9}"/>
              </a:ext>
            </a:extLst>
          </p:cNvPr>
          <p:cNvGraphicFramePr>
            <a:graphicFrameLocks/>
          </p:cNvGraphicFramePr>
          <p:nvPr>
            <p:extLst>
              <p:ext uri="{D42A27DB-BD31-4B8C-83A1-F6EECF244321}">
                <p14:modId xmlns:p14="http://schemas.microsoft.com/office/powerpoint/2010/main" val="2151772983"/>
              </p:ext>
            </p:extLst>
          </p:nvPr>
        </p:nvGraphicFramePr>
        <p:xfrm>
          <a:off x="1175656" y="3429000"/>
          <a:ext cx="7053943" cy="914400"/>
        </p:xfrm>
        <a:graphic>
          <a:graphicData uri="http://schemas.openxmlformats.org/drawingml/2006/table">
            <a:tbl>
              <a:tblPr firstRow="1" bandRow="1"/>
              <a:tblGrid>
                <a:gridCol w="1396093">
                  <a:extLst>
                    <a:ext uri="{9D8B030D-6E8A-4147-A177-3AD203B41FA5}">
                      <a16:colId xmlns:a16="http://schemas.microsoft.com/office/drawing/2014/main" val="4109348955"/>
                    </a:ext>
                  </a:extLst>
                </a:gridCol>
                <a:gridCol w="3380014">
                  <a:extLst>
                    <a:ext uri="{9D8B030D-6E8A-4147-A177-3AD203B41FA5}">
                      <a16:colId xmlns:a16="http://schemas.microsoft.com/office/drawing/2014/main" val="1303905027"/>
                    </a:ext>
                  </a:extLst>
                </a:gridCol>
                <a:gridCol w="2277836">
                  <a:extLst>
                    <a:ext uri="{9D8B030D-6E8A-4147-A177-3AD203B41FA5}">
                      <a16:colId xmlns:a16="http://schemas.microsoft.com/office/drawing/2014/main" val="3408370525"/>
                    </a:ext>
                  </a:extLst>
                </a:gridCol>
              </a:tblGrid>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400" dirty="0">
                          <a:latin typeface="Liberation Sans" panose="020B0604020202020204"/>
                          <a:cs typeface="Calibri" panose="020F0502020204030204" pitchFamily="34" charset="0"/>
                        </a:rPr>
                        <a:t>Jan. 31</a:t>
                      </a:r>
                      <a:endParaRPr lang="en-IN" sz="24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400" dirty="0">
                          <a:latin typeface="Liberation Sans" panose="020B0604020202020204"/>
                          <a:cs typeface="Calibri" panose="020F0502020204030204" pitchFamily="34" charset="0"/>
                        </a:rPr>
                        <a:t>Factory Labor</a:t>
                      </a:r>
                      <a:endParaRPr lang="en-IN" sz="24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400" dirty="0">
                          <a:latin typeface="Liberation Sans" panose="020B0604020202020204"/>
                          <a:cs typeface="Calibri" panose="020F0502020204030204" pitchFamily="34" charset="0"/>
                        </a:rPr>
                        <a:t>32,000</a:t>
                      </a:r>
                      <a:endParaRPr lang="en-IN" sz="24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38116248"/>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sz="240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461963" algn="l" defTabSz="914400" rtl="0" eaLnBrk="1" fontAlgn="auto" latinLnBrk="0" hangingPunct="1">
                        <a:lnSpc>
                          <a:spcPct val="100000"/>
                        </a:lnSpc>
                        <a:spcBef>
                          <a:spcPts val="0"/>
                        </a:spcBef>
                        <a:spcAft>
                          <a:spcPts val="0"/>
                        </a:spcAft>
                        <a:buClrTx/>
                        <a:buSzTx/>
                        <a:buFontTx/>
                        <a:buNone/>
                        <a:tabLst/>
                        <a:defRPr/>
                      </a:pPr>
                      <a:r>
                        <a:rPr lang="en-US" altLang="en-US" sz="2400" dirty="0">
                          <a:latin typeface="Liberation Sans" panose="020B0604020202020204"/>
                          <a:cs typeface="Calibri" panose="020F0502020204030204" pitchFamily="34" charset="0"/>
                        </a:rPr>
                        <a:t>Payroll Liabilities</a:t>
                      </a:r>
                      <a:endParaRPr lang="en-IN" sz="24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2400" dirty="0">
                          <a:latin typeface="Liberation Sans" panose="020B0604020202020204"/>
                          <a:cs typeface="Calibri" panose="020F0502020204030204" pitchFamily="34" charset="0"/>
                        </a:rPr>
                        <a:t>32,000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82687407"/>
                  </a:ext>
                </a:extLst>
              </a:tr>
            </a:tbl>
          </a:graphicData>
        </a:graphic>
      </p:graphicFrame>
    </p:spTree>
    <p:extLst>
      <p:ext uri="{BB962C8B-B14F-4D97-AF65-F5344CB8AC3E}">
        <p14:creationId xmlns:p14="http://schemas.microsoft.com/office/powerpoint/2010/main" val="44096867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sz="3200" dirty="0">
                <a:latin typeface="Liberation Sans" panose="020B0604020202020204"/>
                <a:cs typeface="Calibri" panose="020F0502020204030204" pitchFamily="34" charset="0"/>
              </a:rPr>
              <a:t>Accumulating Manufacturing Costs</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12</a:t>
            </a:fld>
            <a:endParaRPr lang="en-US"/>
          </a:p>
        </p:txBody>
      </p:sp>
      <p:sp>
        <p:nvSpPr>
          <p:cNvPr id="3" name="TextBox 2">
            <a:extLst>
              <a:ext uri="{FF2B5EF4-FFF2-40B4-BE49-F238E27FC236}">
                <a16:creationId xmlns:a16="http://schemas.microsoft.com/office/drawing/2014/main" id="{D15F13A0-C182-4435-B940-7D9B2EE1B83D}"/>
              </a:ext>
            </a:extLst>
          </p:cNvPr>
          <p:cNvSpPr txBox="1"/>
          <p:nvPr/>
        </p:nvSpPr>
        <p:spPr>
          <a:xfrm>
            <a:off x="533400" y="1192213"/>
            <a:ext cx="6248400" cy="584775"/>
          </a:xfrm>
          <a:prstGeom prst="rect">
            <a:avLst/>
          </a:prstGeom>
          <a:noFill/>
        </p:spPr>
        <p:txBody>
          <a:bodyPr wrap="square" rtlCol="0">
            <a:spAutoFit/>
          </a:bodyPr>
          <a:lstStyle/>
          <a:p>
            <a:r>
              <a:rPr lang="en-US" sz="3200" b="1" dirty="0">
                <a:solidFill>
                  <a:srgbClr val="006600"/>
                </a:solidFill>
                <a:latin typeface="Liberation Sans" panose="020B0604020202020204"/>
                <a:cs typeface="Calibri" panose="020F0502020204030204" pitchFamily="34" charset="0"/>
              </a:rPr>
              <a:t>Manufacturing Overhead Costs</a:t>
            </a:r>
          </a:p>
        </p:txBody>
      </p:sp>
      <p:sp>
        <p:nvSpPr>
          <p:cNvPr id="9" name="Content Placeholder 8">
            <a:extLst>
              <a:ext uri="{FF2B5EF4-FFF2-40B4-BE49-F238E27FC236}">
                <a16:creationId xmlns:a16="http://schemas.microsoft.com/office/drawing/2014/main" id="{E6022A76-1C57-466A-9EFF-F0C8B9A5B285}"/>
              </a:ext>
            </a:extLst>
          </p:cNvPr>
          <p:cNvSpPr txBox="1">
            <a:spLocks/>
          </p:cNvSpPr>
          <p:nvPr/>
        </p:nvSpPr>
        <p:spPr>
          <a:xfrm>
            <a:off x="533400" y="1776988"/>
            <a:ext cx="8305800" cy="48006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457200" fontAlgn="auto">
              <a:lnSpc>
                <a:spcPct val="100000"/>
              </a:lnSpc>
              <a:spcBef>
                <a:spcPts val="624"/>
              </a:spcBef>
              <a:spcAft>
                <a:spcPts val="0"/>
              </a:spcAft>
              <a:buClr>
                <a:srgbClr val="990000"/>
              </a:buClr>
              <a:buSzPct val="80000"/>
              <a:buFont typeface="Wingdings" panose="05000000000000000000" pitchFamily="2" charset="2"/>
              <a:buChar char="u"/>
            </a:pPr>
            <a:r>
              <a:rPr lang="en-US" altLang="en-US" sz="2800" dirty="0">
                <a:latin typeface="Liberation Sans" panose="020B0604020202020204"/>
                <a:cs typeface="Calibri" panose="020F0502020204030204" pitchFamily="34" charset="0"/>
              </a:rPr>
              <a:t>Many types of overhead costs</a:t>
            </a:r>
          </a:p>
          <a:p>
            <a:pPr marL="914400" lvl="2" indent="-457200" fontAlgn="auto">
              <a:lnSpc>
                <a:spcPct val="100000"/>
              </a:lnSpc>
              <a:spcBef>
                <a:spcPts val="624"/>
              </a:spcBef>
              <a:spcAft>
                <a:spcPts val="0"/>
              </a:spcAft>
              <a:buClr>
                <a:srgbClr val="990000"/>
              </a:buClr>
              <a:buSzPct val="80000"/>
              <a:buFont typeface="Wingdings" panose="05000000000000000000" pitchFamily="2" charset="2"/>
              <a:buChar char="Ø"/>
            </a:pPr>
            <a:r>
              <a:rPr lang="en-US" altLang="en-US" sz="2600" dirty="0">
                <a:latin typeface="Liberation Sans" panose="020B0604020202020204"/>
                <a:cs typeface="Calibri" panose="020F0502020204030204" pitchFamily="34" charset="0"/>
              </a:rPr>
              <a:t>Property taxes, depreciation, insurance, and repairs related to the manufacturing process</a:t>
            </a:r>
          </a:p>
          <a:p>
            <a:pPr marL="457200" lvl="1" indent="-457200" fontAlgn="auto">
              <a:lnSpc>
                <a:spcPct val="100000"/>
              </a:lnSpc>
              <a:spcBef>
                <a:spcPts val="624"/>
              </a:spcBef>
              <a:spcAft>
                <a:spcPts val="0"/>
              </a:spcAft>
              <a:buClr>
                <a:srgbClr val="990000"/>
              </a:buClr>
              <a:buSzPct val="80000"/>
              <a:buFont typeface="Wingdings" panose="05000000000000000000" pitchFamily="2" charset="2"/>
              <a:buChar char="u"/>
            </a:pPr>
            <a:r>
              <a:rPr lang="en-US" altLang="en-US" sz="2800" dirty="0">
                <a:latin typeface="Liberation Sans" panose="020B0604020202020204"/>
                <a:cs typeface="Calibri" panose="020F0502020204030204" pitchFamily="34" charset="0"/>
              </a:rPr>
              <a:t>Costs unrelated to manufacturing are expensed as period costs</a:t>
            </a:r>
          </a:p>
          <a:p>
            <a:pPr marL="457200" lvl="1" indent="-457200" fontAlgn="auto">
              <a:lnSpc>
                <a:spcPct val="100000"/>
              </a:lnSpc>
              <a:spcBef>
                <a:spcPts val="624"/>
              </a:spcBef>
              <a:spcAft>
                <a:spcPts val="0"/>
              </a:spcAft>
              <a:buClr>
                <a:srgbClr val="990000"/>
              </a:buClr>
              <a:buSzPct val="80000"/>
              <a:buFont typeface="Wingdings" panose="05000000000000000000" pitchFamily="2" charset="2"/>
              <a:buChar char="u"/>
            </a:pPr>
            <a:r>
              <a:rPr lang="en-US" altLang="en-US" sz="2800" dirty="0">
                <a:latin typeface="Liberation Sans" panose="020B0604020202020204"/>
                <a:cs typeface="Calibri" panose="020F0502020204030204" pitchFamily="34" charset="0"/>
              </a:rPr>
              <a:t>Costs related to manufacturing process are accumulated in the Manufacturing Overhead account </a:t>
            </a:r>
          </a:p>
          <a:p>
            <a:pPr marL="914400" lvl="2" indent="-457200" fontAlgn="auto">
              <a:lnSpc>
                <a:spcPct val="100000"/>
              </a:lnSpc>
              <a:spcBef>
                <a:spcPts val="624"/>
              </a:spcBef>
              <a:spcAft>
                <a:spcPts val="0"/>
              </a:spcAft>
              <a:buClr>
                <a:srgbClr val="990000"/>
              </a:buClr>
              <a:buSzPct val="80000"/>
              <a:buFont typeface="Wingdings" panose="05000000000000000000" pitchFamily="2" charset="2"/>
              <a:buChar char="Ø"/>
            </a:pPr>
            <a:r>
              <a:rPr lang="en-US" altLang="en-US" sz="2600" dirty="0">
                <a:latin typeface="Liberation Sans" panose="020B0604020202020204"/>
                <a:cs typeface="Calibri" panose="020F0502020204030204" pitchFamily="34" charset="0"/>
              </a:rPr>
              <a:t>Manufacturing overhead subsequently assigned to work in process</a:t>
            </a:r>
          </a:p>
        </p:txBody>
      </p:sp>
    </p:spTree>
    <p:extLst>
      <p:ext uri="{BB962C8B-B14F-4D97-AF65-F5344CB8AC3E}">
        <p14:creationId xmlns:p14="http://schemas.microsoft.com/office/powerpoint/2010/main" val="3153284546"/>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sz="3200" dirty="0">
                <a:latin typeface="Liberation Sans" panose="020B0604020202020204"/>
                <a:cs typeface="Calibri" panose="020F0502020204030204" pitchFamily="34" charset="0"/>
              </a:rPr>
              <a:t>Accumulating Manufacturing Costs</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13</a:t>
            </a:fld>
            <a:endParaRPr lang="en-US"/>
          </a:p>
        </p:txBody>
      </p:sp>
      <p:sp>
        <p:nvSpPr>
          <p:cNvPr id="3" name="TextBox 2">
            <a:extLst>
              <a:ext uri="{FF2B5EF4-FFF2-40B4-BE49-F238E27FC236}">
                <a16:creationId xmlns:a16="http://schemas.microsoft.com/office/drawing/2014/main" id="{D15F13A0-C182-4435-B940-7D9B2EE1B83D}"/>
              </a:ext>
            </a:extLst>
          </p:cNvPr>
          <p:cNvSpPr txBox="1"/>
          <p:nvPr/>
        </p:nvSpPr>
        <p:spPr>
          <a:xfrm>
            <a:off x="533400" y="1192213"/>
            <a:ext cx="6324600" cy="584775"/>
          </a:xfrm>
          <a:prstGeom prst="rect">
            <a:avLst/>
          </a:prstGeom>
          <a:noFill/>
        </p:spPr>
        <p:txBody>
          <a:bodyPr wrap="square" rtlCol="0">
            <a:spAutoFit/>
          </a:bodyPr>
          <a:lstStyle/>
          <a:p>
            <a:r>
              <a:rPr lang="en-US" sz="3200" b="1" dirty="0">
                <a:solidFill>
                  <a:srgbClr val="006600"/>
                </a:solidFill>
                <a:latin typeface="Liberation Sans" panose="020B0604020202020204"/>
                <a:cs typeface="Calibri" panose="020F0502020204030204" pitchFamily="34" charset="0"/>
              </a:rPr>
              <a:t>Manufacturing Overhead Costs</a:t>
            </a:r>
          </a:p>
        </p:txBody>
      </p:sp>
      <p:sp>
        <p:nvSpPr>
          <p:cNvPr id="11" name="Content Placeholder 2">
            <a:extLst>
              <a:ext uri="{FF2B5EF4-FFF2-40B4-BE49-F238E27FC236}">
                <a16:creationId xmlns:a16="http://schemas.microsoft.com/office/drawing/2014/main" id="{9FC5AE6B-BE59-4BE3-9F7B-77D56506A49A}"/>
              </a:ext>
            </a:extLst>
          </p:cNvPr>
          <p:cNvSpPr txBox="1">
            <a:spLocks/>
          </p:cNvSpPr>
          <p:nvPr/>
        </p:nvSpPr>
        <p:spPr>
          <a:xfrm>
            <a:off x="533399" y="1828800"/>
            <a:ext cx="8305801" cy="133061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b="1" dirty="0">
                <a:latin typeface="Liberation Sans" panose="020B0604020202020204"/>
                <a:cs typeface="Calibri" panose="020F0502020204030204" pitchFamily="34" charset="0"/>
              </a:rPr>
              <a:t>Illustration: </a:t>
            </a:r>
            <a:r>
              <a:rPr lang="en-US" dirty="0">
                <a:latin typeface="Liberation Sans" panose="020B0604020202020204"/>
                <a:cs typeface="Calibri" panose="020F0502020204030204" pitchFamily="34" charset="0"/>
              </a:rPr>
              <a:t>Using assumed data, the summary entry for manufacturing overhead (other than indirect materials and indirect labor) in Wallace Company is:</a:t>
            </a:r>
          </a:p>
        </p:txBody>
      </p:sp>
      <p:graphicFrame>
        <p:nvGraphicFramePr>
          <p:cNvPr id="12" name="Table 20">
            <a:extLst>
              <a:ext uri="{FF2B5EF4-FFF2-40B4-BE49-F238E27FC236}">
                <a16:creationId xmlns:a16="http://schemas.microsoft.com/office/drawing/2014/main" id="{136AB525-2E26-454F-B513-9EFFCBC7DBBE}"/>
              </a:ext>
            </a:extLst>
          </p:cNvPr>
          <p:cNvGraphicFramePr>
            <a:graphicFrameLocks/>
          </p:cNvGraphicFramePr>
          <p:nvPr>
            <p:extLst>
              <p:ext uri="{D42A27DB-BD31-4B8C-83A1-F6EECF244321}">
                <p14:modId xmlns:p14="http://schemas.microsoft.com/office/powerpoint/2010/main" val="2029678248"/>
              </p:ext>
            </p:extLst>
          </p:nvPr>
        </p:nvGraphicFramePr>
        <p:xfrm>
          <a:off x="812992" y="3657600"/>
          <a:ext cx="7648576" cy="2377440"/>
        </p:xfrm>
        <a:graphic>
          <a:graphicData uri="http://schemas.openxmlformats.org/drawingml/2006/table">
            <a:tbl>
              <a:tblPr firstRow="1" bandRow="1"/>
              <a:tblGrid>
                <a:gridCol w="1214773">
                  <a:extLst>
                    <a:ext uri="{9D8B030D-6E8A-4147-A177-3AD203B41FA5}">
                      <a16:colId xmlns:a16="http://schemas.microsoft.com/office/drawing/2014/main" val="652570134"/>
                    </a:ext>
                  </a:extLst>
                </a:gridCol>
                <a:gridCol w="4248497">
                  <a:extLst>
                    <a:ext uri="{9D8B030D-6E8A-4147-A177-3AD203B41FA5}">
                      <a16:colId xmlns:a16="http://schemas.microsoft.com/office/drawing/2014/main" val="2851689814"/>
                    </a:ext>
                  </a:extLst>
                </a:gridCol>
                <a:gridCol w="2185306">
                  <a:extLst>
                    <a:ext uri="{9D8B030D-6E8A-4147-A177-3AD203B41FA5}">
                      <a16:colId xmlns:a16="http://schemas.microsoft.com/office/drawing/2014/main" val="2036138057"/>
                    </a:ext>
                  </a:extLst>
                </a:gridCol>
              </a:tblGrid>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latin typeface="Liberation Sans" panose="020B0604020202020204"/>
                          <a:cs typeface="Calibri" panose="020F0502020204030204" pitchFamily="34" charset="0"/>
                        </a:rPr>
                        <a:t>Jan. 31</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latin typeface="Liberation Sans" panose="020B0604020202020204"/>
                          <a:cs typeface="Calibri" panose="020F0502020204030204" pitchFamily="34" charset="0"/>
                        </a:rPr>
                        <a:t>Manufacturing Overhead         </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altLang="en-US" sz="2000" dirty="0">
                          <a:latin typeface="Liberation Sans" panose="020B0604020202020204"/>
                          <a:cs typeface="Calibri" panose="020F0502020204030204" pitchFamily="34" charset="0"/>
                        </a:rPr>
                        <a:t>13,800</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58587361"/>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198563"/>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514350"/>
                      <a:r>
                        <a:rPr lang="en-US" altLang="en-US" sz="2000" dirty="0">
                          <a:latin typeface="Liberation Sans" panose="020B0604020202020204"/>
                          <a:cs typeface="Calibri" panose="020F0502020204030204" pitchFamily="34" charset="0"/>
                        </a:rPr>
                        <a:t>Utilities Payable </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altLang="en-US" sz="2000" dirty="0">
                          <a:latin typeface="Liberation Sans" panose="020B0604020202020204"/>
                          <a:cs typeface="Calibri" panose="020F0502020204030204" pitchFamily="34" charset="0"/>
                        </a:rPr>
                        <a:t>4,800</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03351442"/>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198563"/>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514350"/>
                      <a:r>
                        <a:rPr lang="en-US" altLang="en-US" sz="2000" dirty="0">
                          <a:latin typeface="Liberation Sans" panose="020B0604020202020204"/>
                          <a:cs typeface="Calibri" panose="020F0502020204030204" pitchFamily="34" charset="0"/>
                        </a:rPr>
                        <a:t>Prepaid Insurance</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altLang="en-US" sz="2000" dirty="0">
                          <a:latin typeface="Liberation Sans" panose="020B0604020202020204"/>
                          <a:cs typeface="Calibri" panose="020F0502020204030204" pitchFamily="34" charset="0"/>
                        </a:rPr>
                        <a:t>2,000</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0065542"/>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198563"/>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514350"/>
                      <a:r>
                        <a:rPr lang="en-US" altLang="en-US" sz="2000" dirty="0">
                          <a:latin typeface="Liberation Sans" panose="020B0604020202020204"/>
                          <a:cs typeface="Calibri" panose="020F0502020204030204" pitchFamily="34" charset="0"/>
                        </a:rPr>
                        <a:t>Accounts Payable (for repairs)</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altLang="en-US" sz="2000" dirty="0">
                          <a:latin typeface="Liberation Sans" panose="020B0604020202020204"/>
                          <a:cs typeface="Calibri" panose="020F0502020204030204" pitchFamily="34" charset="0"/>
                        </a:rPr>
                        <a:t>2,600</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1211837"/>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198563"/>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514350"/>
                      <a:r>
                        <a:rPr lang="en-US" altLang="en-US" sz="2000" dirty="0">
                          <a:latin typeface="Liberation Sans" panose="020B0604020202020204"/>
                          <a:cs typeface="Calibri" panose="020F0502020204030204" pitchFamily="34" charset="0"/>
                        </a:rPr>
                        <a:t>Accumulated Depreciation</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altLang="en-US" sz="2000" dirty="0">
                          <a:latin typeface="Liberation Sans" panose="020B0604020202020204"/>
                          <a:cs typeface="Calibri" panose="020F0502020204030204" pitchFamily="34" charset="0"/>
                        </a:rPr>
                        <a:t>3,000</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09081302"/>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198563"/>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514350"/>
                      <a:r>
                        <a:rPr lang="en-US" altLang="en-US" sz="2000" dirty="0">
                          <a:latin typeface="Liberation Sans" panose="020B0604020202020204"/>
                          <a:cs typeface="Calibri" panose="020F0502020204030204" pitchFamily="34" charset="0"/>
                        </a:rPr>
                        <a:t>Property Taxes Payable</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altLang="en-US" sz="2000" dirty="0">
                          <a:latin typeface="Liberation Sans" panose="020B0604020202020204"/>
                          <a:cs typeface="Calibri" panose="020F0502020204030204" pitchFamily="34" charset="0"/>
                        </a:rPr>
                        <a:t>1,400</a:t>
                      </a:r>
                      <a:endParaRPr lang="en-US" sz="20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88735880"/>
                  </a:ext>
                </a:extLst>
              </a:tr>
            </a:tbl>
          </a:graphicData>
        </a:graphic>
      </p:graphicFrame>
    </p:spTree>
    <p:extLst>
      <p:ext uri="{BB962C8B-B14F-4D97-AF65-F5344CB8AC3E}">
        <p14:creationId xmlns:p14="http://schemas.microsoft.com/office/powerpoint/2010/main" val="6662661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381000" y="405608"/>
            <a:ext cx="8839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sz="3200" dirty="0">
                <a:latin typeface="Liberation Sans" panose="020B0604020202020204"/>
                <a:cs typeface="Calibri" panose="020F0502020204030204" pitchFamily="34" charset="0"/>
              </a:rPr>
              <a:t>DO IT! 1: Accumulating Manufacturing Costs</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14</a:t>
            </a:fld>
            <a:endParaRPr lang="en-US"/>
          </a:p>
        </p:txBody>
      </p:sp>
      <p:sp>
        <p:nvSpPr>
          <p:cNvPr id="8" name="Content Placeholder 8">
            <a:extLst>
              <a:ext uri="{FF2B5EF4-FFF2-40B4-BE49-F238E27FC236}">
                <a16:creationId xmlns:a16="http://schemas.microsoft.com/office/drawing/2014/main" id="{16B1F96B-98A0-4983-A528-2599C5472592}"/>
              </a:ext>
            </a:extLst>
          </p:cNvPr>
          <p:cNvSpPr txBox="1">
            <a:spLocks/>
          </p:cNvSpPr>
          <p:nvPr/>
        </p:nvSpPr>
        <p:spPr>
          <a:xfrm>
            <a:off x="433387" y="1311274"/>
            <a:ext cx="8382000" cy="5045073"/>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fontAlgn="auto">
              <a:lnSpc>
                <a:spcPct val="100000"/>
              </a:lnSpc>
              <a:spcBef>
                <a:spcPts val="624"/>
              </a:spcBef>
              <a:spcAft>
                <a:spcPts val="0"/>
              </a:spcAft>
              <a:buClr>
                <a:srgbClr val="990000"/>
              </a:buClr>
              <a:buFont typeface="Arial"/>
              <a:buNone/>
            </a:pPr>
            <a:r>
              <a:rPr lang="en-US" altLang="en-US" sz="2800" dirty="0">
                <a:latin typeface="Liberation Sans" panose="020B0604020202020204"/>
                <a:cs typeface="Calibri" panose="020F0502020204030204" pitchFamily="34" charset="0"/>
              </a:rPr>
              <a:t>During the current month, Ringling Company incurs the following manufacturing costs:</a:t>
            </a:r>
          </a:p>
          <a:p>
            <a:pPr marL="0" lvl="1" indent="0" fontAlgn="auto">
              <a:lnSpc>
                <a:spcPct val="100000"/>
              </a:lnSpc>
              <a:spcBef>
                <a:spcPts val="624"/>
              </a:spcBef>
              <a:spcAft>
                <a:spcPts val="0"/>
              </a:spcAft>
              <a:buClr>
                <a:srgbClr val="990000"/>
              </a:buClr>
              <a:buFont typeface="Arial"/>
              <a:buNone/>
            </a:pPr>
            <a:endParaRPr lang="en-US" altLang="en-US" sz="2800" dirty="0">
              <a:latin typeface="Liberation Sans" panose="020B0604020202020204"/>
              <a:cs typeface="Calibri" panose="020F0502020204030204" pitchFamily="34" charset="0"/>
            </a:endParaRPr>
          </a:p>
          <a:p>
            <a:pPr marL="0" lvl="1" indent="0" fontAlgn="auto">
              <a:lnSpc>
                <a:spcPct val="100000"/>
              </a:lnSpc>
              <a:spcBef>
                <a:spcPts val="624"/>
              </a:spcBef>
              <a:spcAft>
                <a:spcPts val="0"/>
              </a:spcAft>
              <a:buClr>
                <a:schemeClr val="accent2"/>
              </a:buClr>
              <a:buNone/>
            </a:pPr>
            <a:r>
              <a:rPr lang="en-US" altLang="en-US" sz="2800" dirty="0">
                <a:latin typeface="Liberation Sans" panose="020B0604020202020204"/>
                <a:cs typeface="Calibri" panose="020F0502020204030204" pitchFamily="34" charset="0"/>
              </a:rPr>
              <a:t>1. Raw material purchases of $4,200 on account.</a:t>
            </a:r>
          </a:p>
          <a:p>
            <a:pPr marL="0" lvl="1" indent="0" fontAlgn="auto">
              <a:lnSpc>
                <a:spcPct val="100000"/>
              </a:lnSpc>
              <a:spcBef>
                <a:spcPts val="624"/>
              </a:spcBef>
              <a:spcAft>
                <a:spcPts val="0"/>
              </a:spcAft>
              <a:buClr>
                <a:schemeClr val="accent2"/>
              </a:buClr>
              <a:buNone/>
            </a:pPr>
            <a:r>
              <a:rPr lang="en-US" altLang="en-US" sz="2800" dirty="0">
                <a:latin typeface="Liberation Sans" panose="020B0604020202020204"/>
                <a:cs typeface="Calibri" panose="020F0502020204030204" pitchFamily="34" charset="0"/>
              </a:rPr>
              <a:t>2. Factory labor of $18,000.</a:t>
            </a:r>
          </a:p>
          <a:p>
            <a:pPr marL="0" lvl="1" indent="0" fontAlgn="auto">
              <a:lnSpc>
                <a:spcPct val="100000"/>
              </a:lnSpc>
              <a:spcBef>
                <a:spcPts val="624"/>
              </a:spcBef>
              <a:spcAft>
                <a:spcPts val="1800"/>
              </a:spcAft>
              <a:buClr>
                <a:schemeClr val="accent2"/>
              </a:buClr>
              <a:buNone/>
            </a:pPr>
            <a:r>
              <a:rPr lang="en-US" altLang="en-US" sz="2800" dirty="0">
                <a:latin typeface="Liberation Sans" panose="020B0604020202020204"/>
                <a:cs typeface="Calibri" panose="020F0502020204030204" pitchFamily="34" charset="0"/>
              </a:rPr>
              <a:t>3. Factory utilities of $2,200 are payable, prepaid factory insurance of $1,800 has expired, and depreciation on the factory building is $3,500.</a:t>
            </a:r>
          </a:p>
          <a:p>
            <a:pPr marL="0" lvl="1" indent="0" fontAlgn="auto">
              <a:lnSpc>
                <a:spcPct val="100000"/>
              </a:lnSpc>
              <a:spcBef>
                <a:spcPts val="624"/>
              </a:spcBef>
              <a:spcAft>
                <a:spcPts val="0"/>
              </a:spcAft>
              <a:buClr>
                <a:srgbClr val="990000"/>
              </a:buClr>
              <a:buFont typeface="Arial"/>
              <a:buNone/>
            </a:pPr>
            <a:r>
              <a:rPr lang="en-US" altLang="en-US" sz="2800" dirty="0">
                <a:latin typeface="Liberation Sans" panose="020B0604020202020204"/>
                <a:cs typeface="Calibri" panose="020F0502020204030204" pitchFamily="34" charset="0"/>
              </a:rPr>
              <a:t>Prepare journal entries for each type of manufacturing cost.</a:t>
            </a:r>
          </a:p>
        </p:txBody>
      </p:sp>
    </p:spTree>
    <p:extLst>
      <p:ext uri="{BB962C8B-B14F-4D97-AF65-F5344CB8AC3E}">
        <p14:creationId xmlns:p14="http://schemas.microsoft.com/office/powerpoint/2010/main" val="2923744586"/>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381000" y="405608"/>
            <a:ext cx="8839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sz="3200" dirty="0">
                <a:latin typeface="Liberation Sans" panose="020B0604020202020204"/>
                <a:cs typeface="Calibri" panose="020F0502020204030204" pitchFamily="34" charset="0"/>
              </a:rPr>
              <a:t>DO IT! 1: Accumulating Manufacturing Costs</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15</a:t>
            </a:fld>
            <a:endParaRPr lang="en-US"/>
          </a:p>
        </p:txBody>
      </p:sp>
      <p:sp>
        <p:nvSpPr>
          <p:cNvPr id="9" name="Content Placeholder 36">
            <a:extLst>
              <a:ext uri="{FF2B5EF4-FFF2-40B4-BE49-F238E27FC236}">
                <a16:creationId xmlns:a16="http://schemas.microsoft.com/office/drawing/2014/main" id="{E25E8DFC-1E7B-491B-853A-CB7523C6CC78}"/>
              </a:ext>
            </a:extLst>
          </p:cNvPr>
          <p:cNvSpPr txBox="1">
            <a:spLocks/>
          </p:cNvSpPr>
          <p:nvPr/>
        </p:nvSpPr>
        <p:spPr>
          <a:xfrm>
            <a:off x="381000" y="1120255"/>
            <a:ext cx="8534400" cy="54863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buClr>
                <a:schemeClr val="accent2"/>
              </a:buClr>
            </a:pPr>
            <a:r>
              <a:rPr lang="en-US" sz="2400" dirty="0">
                <a:latin typeface="Liberation Sans" panose="020B0604020202020204"/>
                <a:cs typeface="Calibri" panose="020F0502020204030204" pitchFamily="34" charset="0"/>
              </a:rPr>
              <a:t>1. Raw material purchases of $4,200 on account.</a:t>
            </a:r>
          </a:p>
        </p:txBody>
      </p:sp>
      <p:graphicFrame>
        <p:nvGraphicFramePr>
          <p:cNvPr id="10" name="Table 34">
            <a:extLst>
              <a:ext uri="{FF2B5EF4-FFF2-40B4-BE49-F238E27FC236}">
                <a16:creationId xmlns:a16="http://schemas.microsoft.com/office/drawing/2014/main" id="{6164D9AF-1BE3-4DC1-96DF-11D53BED1FB3}"/>
              </a:ext>
            </a:extLst>
          </p:cNvPr>
          <p:cNvGraphicFramePr>
            <a:graphicFrameLocks/>
          </p:cNvGraphicFramePr>
          <p:nvPr>
            <p:extLst>
              <p:ext uri="{D42A27DB-BD31-4B8C-83A1-F6EECF244321}">
                <p14:modId xmlns:p14="http://schemas.microsoft.com/office/powerpoint/2010/main" val="422830711"/>
              </p:ext>
            </p:extLst>
          </p:nvPr>
        </p:nvGraphicFramePr>
        <p:xfrm>
          <a:off x="1443567" y="1544995"/>
          <a:ext cx="5867400" cy="853440"/>
        </p:xfrm>
        <a:graphic>
          <a:graphicData uri="http://schemas.openxmlformats.org/drawingml/2006/table">
            <a:tbl>
              <a:tblPr firstRow="1" bandRow="1"/>
              <a:tblGrid>
                <a:gridCol w="3505200">
                  <a:extLst>
                    <a:ext uri="{9D8B030D-6E8A-4147-A177-3AD203B41FA5}">
                      <a16:colId xmlns:a16="http://schemas.microsoft.com/office/drawing/2014/main" val="1303905027"/>
                    </a:ext>
                  </a:extLst>
                </a:gridCol>
                <a:gridCol w="2362200">
                  <a:extLst>
                    <a:ext uri="{9D8B030D-6E8A-4147-A177-3AD203B41FA5}">
                      <a16:colId xmlns:a16="http://schemas.microsoft.com/office/drawing/2014/main" val="3408370525"/>
                    </a:ext>
                  </a:extLst>
                </a:gridCol>
              </a:tblGrid>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200" dirty="0">
                          <a:latin typeface="Liberation Sans" panose="020B0604020202020204"/>
                          <a:cs typeface="Calibri" panose="020F0502020204030204" pitchFamily="34" charset="0"/>
                        </a:rPr>
                        <a:t>Raw Materials Inventory</a:t>
                      </a:r>
                      <a:endParaRPr lang="en-IN" sz="22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200" dirty="0">
                          <a:latin typeface="Liberation Sans" panose="020B0604020202020204"/>
                          <a:cs typeface="Calibri" panose="020F0502020204030204" pitchFamily="34" charset="0"/>
                        </a:rPr>
                        <a:t>4,200</a:t>
                      </a:r>
                      <a:endParaRPr lang="en-IN" sz="22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38116248"/>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461963" algn="l" defTabSz="914400" rtl="0" eaLnBrk="1" fontAlgn="auto" latinLnBrk="0" hangingPunct="1">
                        <a:lnSpc>
                          <a:spcPct val="100000"/>
                        </a:lnSpc>
                        <a:spcBef>
                          <a:spcPts val="0"/>
                        </a:spcBef>
                        <a:spcAft>
                          <a:spcPts val="0"/>
                        </a:spcAft>
                        <a:buClrTx/>
                        <a:buSzTx/>
                        <a:buFontTx/>
                        <a:buNone/>
                        <a:tabLst/>
                        <a:defRPr/>
                      </a:pPr>
                      <a:r>
                        <a:rPr lang="en-US" altLang="en-US" sz="2200" dirty="0">
                          <a:latin typeface="Liberation Sans" panose="020B0604020202020204"/>
                          <a:cs typeface="Calibri" panose="020F0502020204030204" pitchFamily="34" charset="0"/>
                        </a:rPr>
                        <a:t>Accounts Payable</a:t>
                      </a:r>
                      <a:endParaRPr lang="en-IN" sz="22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2200" dirty="0">
                          <a:latin typeface="Liberation Sans" panose="020B0604020202020204"/>
                          <a:cs typeface="Calibri" panose="020F0502020204030204" pitchFamily="34" charset="0"/>
                        </a:rPr>
                        <a:t>4,200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82687407"/>
                  </a:ext>
                </a:extLst>
              </a:tr>
            </a:tbl>
          </a:graphicData>
        </a:graphic>
      </p:graphicFrame>
      <p:sp>
        <p:nvSpPr>
          <p:cNvPr id="11" name="Content Placeholder 37">
            <a:extLst>
              <a:ext uri="{FF2B5EF4-FFF2-40B4-BE49-F238E27FC236}">
                <a16:creationId xmlns:a16="http://schemas.microsoft.com/office/drawing/2014/main" id="{059EE74C-8845-43E0-BD36-7402DA9C1095}"/>
              </a:ext>
            </a:extLst>
          </p:cNvPr>
          <p:cNvSpPr txBox="1">
            <a:spLocks/>
          </p:cNvSpPr>
          <p:nvPr/>
        </p:nvSpPr>
        <p:spPr>
          <a:xfrm>
            <a:off x="381000" y="2467277"/>
            <a:ext cx="8534400" cy="54863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buClr>
                <a:schemeClr val="accent2"/>
              </a:buClr>
            </a:pPr>
            <a:r>
              <a:rPr lang="en-IN" sz="2400" dirty="0">
                <a:latin typeface="Liberation Sans" panose="020B0604020202020204"/>
                <a:cs typeface="Calibri" panose="020F0502020204030204" pitchFamily="34" charset="0"/>
              </a:rPr>
              <a:t>2. Factory </a:t>
            </a:r>
            <a:r>
              <a:rPr lang="en-IN" sz="2400" dirty="0" err="1">
                <a:latin typeface="Liberation Sans" panose="020B0604020202020204"/>
                <a:cs typeface="Calibri" panose="020F0502020204030204" pitchFamily="34" charset="0"/>
              </a:rPr>
              <a:t>labor</a:t>
            </a:r>
            <a:r>
              <a:rPr lang="en-IN" sz="2400" dirty="0">
                <a:latin typeface="Liberation Sans" panose="020B0604020202020204"/>
                <a:cs typeface="Calibri" panose="020F0502020204030204" pitchFamily="34" charset="0"/>
              </a:rPr>
              <a:t> of $18,000.</a:t>
            </a:r>
          </a:p>
        </p:txBody>
      </p:sp>
      <p:graphicFrame>
        <p:nvGraphicFramePr>
          <p:cNvPr id="12" name="Table 34">
            <a:extLst>
              <a:ext uri="{FF2B5EF4-FFF2-40B4-BE49-F238E27FC236}">
                <a16:creationId xmlns:a16="http://schemas.microsoft.com/office/drawing/2014/main" id="{2C352B96-2617-4311-B22D-6142A3FA77AE}"/>
              </a:ext>
            </a:extLst>
          </p:cNvPr>
          <p:cNvGraphicFramePr>
            <a:graphicFrameLocks/>
          </p:cNvGraphicFramePr>
          <p:nvPr>
            <p:extLst>
              <p:ext uri="{D42A27DB-BD31-4B8C-83A1-F6EECF244321}">
                <p14:modId xmlns:p14="http://schemas.microsoft.com/office/powerpoint/2010/main" val="846508141"/>
              </p:ext>
            </p:extLst>
          </p:nvPr>
        </p:nvGraphicFramePr>
        <p:xfrm>
          <a:off x="1443567" y="2989774"/>
          <a:ext cx="5867400" cy="853440"/>
        </p:xfrm>
        <a:graphic>
          <a:graphicData uri="http://schemas.openxmlformats.org/drawingml/2006/table">
            <a:tbl>
              <a:tblPr firstRow="1" bandRow="1"/>
              <a:tblGrid>
                <a:gridCol w="3505200">
                  <a:extLst>
                    <a:ext uri="{9D8B030D-6E8A-4147-A177-3AD203B41FA5}">
                      <a16:colId xmlns:a16="http://schemas.microsoft.com/office/drawing/2014/main" val="1303905027"/>
                    </a:ext>
                  </a:extLst>
                </a:gridCol>
                <a:gridCol w="2362200">
                  <a:extLst>
                    <a:ext uri="{9D8B030D-6E8A-4147-A177-3AD203B41FA5}">
                      <a16:colId xmlns:a16="http://schemas.microsoft.com/office/drawing/2014/main" val="3408370525"/>
                    </a:ext>
                  </a:extLst>
                </a:gridCol>
              </a:tblGrid>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200" dirty="0">
                          <a:latin typeface="Liberation Sans" panose="020B0604020202020204"/>
                          <a:cs typeface="Calibri" panose="020F0502020204030204" pitchFamily="34" charset="0"/>
                        </a:rPr>
                        <a:t>Factory Labor</a:t>
                      </a:r>
                      <a:endParaRPr lang="en-IN" sz="22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200" dirty="0">
                          <a:latin typeface="Liberation Sans" panose="020B0604020202020204"/>
                          <a:cs typeface="Calibri" panose="020F0502020204030204" pitchFamily="34" charset="0"/>
                        </a:rPr>
                        <a:t>18,000</a:t>
                      </a:r>
                      <a:endParaRPr lang="en-IN" sz="22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38116248"/>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461963" algn="l" defTabSz="914400" rtl="0" eaLnBrk="1" fontAlgn="auto" latinLnBrk="0" hangingPunct="1">
                        <a:lnSpc>
                          <a:spcPct val="100000"/>
                        </a:lnSpc>
                        <a:spcBef>
                          <a:spcPts val="0"/>
                        </a:spcBef>
                        <a:spcAft>
                          <a:spcPts val="0"/>
                        </a:spcAft>
                        <a:buClrTx/>
                        <a:buSzTx/>
                        <a:buFontTx/>
                        <a:buNone/>
                        <a:tabLst/>
                        <a:defRPr/>
                      </a:pPr>
                      <a:r>
                        <a:rPr lang="en-US" altLang="en-US" sz="2200" dirty="0">
                          <a:latin typeface="Liberation Sans" panose="020B0604020202020204"/>
                          <a:cs typeface="Calibri" panose="020F0502020204030204" pitchFamily="34" charset="0"/>
                        </a:rPr>
                        <a:t>Payroll Liabilities</a:t>
                      </a:r>
                      <a:endParaRPr lang="en-IN" sz="2200" dirty="0">
                        <a:latin typeface="Liberation Sans" panose="020B0604020202020204"/>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2200" dirty="0">
                          <a:latin typeface="Liberation Sans" panose="020B0604020202020204"/>
                          <a:cs typeface="Calibri" panose="020F0502020204030204" pitchFamily="34" charset="0"/>
                        </a:rPr>
                        <a:t>18,000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82687407"/>
                  </a:ext>
                </a:extLst>
              </a:tr>
            </a:tbl>
          </a:graphicData>
        </a:graphic>
      </p:graphicFrame>
      <p:sp>
        <p:nvSpPr>
          <p:cNvPr id="13" name="Content Placeholder 36">
            <a:extLst>
              <a:ext uri="{FF2B5EF4-FFF2-40B4-BE49-F238E27FC236}">
                <a16:creationId xmlns:a16="http://schemas.microsoft.com/office/drawing/2014/main" id="{FA06794E-7E27-4797-ADC9-D9D95119A8D1}"/>
              </a:ext>
            </a:extLst>
          </p:cNvPr>
          <p:cNvSpPr txBox="1">
            <a:spLocks/>
          </p:cNvSpPr>
          <p:nvPr/>
        </p:nvSpPr>
        <p:spPr>
          <a:xfrm>
            <a:off x="381000" y="3823980"/>
            <a:ext cx="8534400" cy="127685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buClr>
                <a:schemeClr val="accent2"/>
              </a:buClr>
            </a:pPr>
            <a:r>
              <a:rPr lang="en-US" sz="2400" dirty="0">
                <a:latin typeface="Liberation Sans" panose="020B0604020202020204"/>
                <a:cs typeface="Calibri" panose="020F0502020204030204" pitchFamily="34" charset="0"/>
              </a:rPr>
              <a:t>3. Factory utilities of $2,200 are payable, prepaid factory insurance of $1,800 has expired, and depreciation on the factory building is $3,500.</a:t>
            </a:r>
          </a:p>
        </p:txBody>
      </p:sp>
      <p:graphicFrame>
        <p:nvGraphicFramePr>
          <p:cNvPr id="14" name="Table 20">
            <a:extLst>
              <a:ext uri="{FF2B5EF4-FFF2-40B4-BE49-F238E27FC236}">
                <a16:creationId xmlns:a16="http://schemas.microsoft.com/office/drawing/2014/main" id="{ECCCF845-DA44-4BE7-88B5-AC25768FD50A}"/>
              </a:ext>
            </a:extLst>
          </p:cNvPr>
          <p:cNvGraphicFramePr>
            <a:graphicFrameLocks/>
          </p:cNvGraphicFramePr>
          <p:nvPr>
            <p:extLst>
              <p:ext uri="{D42A27DB-BD31-4B8C-83A1-F6EECF244321}">
                <p14:modId xmlns:p14="http://schemas.microsoft.com/office/powerpoint/2010/main" val="2926486487"/>
              </p:ext>
            </p:extLst>
          </p:nvPr>
        </p:nvGraphicFramePr>
        <p:xfrm>
          <a:off x="1443567" y="4937760"/>
          <a:ext cx="6477001" cy="1706880"/>
        </p:xfrm>
        <a:graphic>
          <a:graphicData uri="http://schemas.openxmlformats.org/drawingml/2006/table">
            <a:tbl>
              <a:tblPr firstRow="1" bandRow="1"/>
              <a:tblGrid>
                <a:gridCol w="4876801">
                  <a:extLst>
                    <a:ext uri="{9D8B030D-6E8A-4147-A177-3AD203B41FA5}">
                      <a16:colId xmlns:a16="http://schemas.microsoft.com/office/drawing/2014/main" val="2851689814"/>
                    </a:ext>
                  </a:extLst>
                </a:gridCol>
                <a:gridCol w="1600200">
                  <a:extLst>
                    <a:ext uri="{9D8B030D-6E8A-4147-A177-3AD203B41FA5}">
                      <a16:colId xmlns:a16="http://schemas.microsoft.com/office/drawing/2014/main" val="2036138057"/>
                    </a:ext>
                  </a:extLst>
                </a:gridCol>
              </a:tblGrid>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200" dirty="0">
                          <a:latin typeface="Liberation Sans" panose="020B0604020202020204"/>
                          <a:cs typeface="Calibri" panose="020F0502020204030204" pitchFamily="34" charset="0"/>
                        </a:rPr>
                        <a:t>Manufacturing Overhead</a:t>
                      </a: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altLang="en-US" sz="2200" dirty="0">
                          <a:latin typeface="Liberation Sans" panose="020B0604020202020204"/>
                          <a:cs typeface="Calibri" panose="020F0502020204030204" pitchFamily="34" charset="0"/>
                        </a:rPr>
                        <a:t>7,500</a:t>
                      </a:r>
                      <a:endParaRPr lang="en-US" sz="22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58587361"/>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198563"/>
                      <a:r>
                        <a:rPr lang="en-US" altLang="en-US" sz="2200" dirty="0">
                          <a:latin typeface="Liberation Sans" panose="020B0604020202020204"/>
                          <a:cs typeface="Calibri" panose="020F0502020204030204" pitchFamily="34" charset="0"/>
                        </a:rPr>
                        <a:t>Utilities Payable</a:t>
                      </a:r>
                      <a:endParaRPr lang="en-US" sz="22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altLang="en-US" sz="2200" dirty="0">
                          <a:latin typeface="Liberation Sans" panose="020B0604020202020204"/>
                          <a:cs typeface="Calibri" panose="020F0502020204030204" pitchFamily="34" charset="0"/>
                        </a:rPr>
                        <a:t>2,200</a:t>
                      </a:r>
                      <a:endParaRPr lang="en-US" sz="22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03351442"/>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198563"/>
                      <a:r>
                        <a:rPr lang="en-US" altLang="en-US" sz="2200" dirty="0">
                          <a:latin typeface="Liberation Sans" panose="020B0604020202020204"/>
                          <a:cs typeface="Calibri" panose="020F0502020204030204" pitchFamily="34" charset="0"/>
                        </a:rPr>
                        <a:t>Prepaid Insurance</a:t>
                      </a:r>
                      <a:endParaRPr lang="en-US" sz="22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altLang="en-US" sz="2200" dirty="0">
                          <a:latin typeface="Liberation Sans" panose="020B0604020202020204"/>
                          <a:cs typeface="Calibri" panose="020F0502020204030204" pitchFamily="34" charset="0"/>
                        </a:rPr>
                        <a:t>1,800</a:t>
                      </a:r>
                      <a:endParaRPr lang="en-US" sz="22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0065542"/>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1198563"/>
                      <a:r>
                        <a:rPr lang="en-US" altLang="en-US" sz="2200" dirty="0">
                          <a:latin typeface="Liberation Sans" panose="020B0604020202020204"/>
                          <a:cs typeface="Calibri" panose="020F0502020204030204" pitchFamily="34" charset="0"/>
                        </a:rPr>
                        <a:t>Accumulated Depreciation</a:t>
                      </a:r>
                      <a:endParaRPr lang="en-US" sz="22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altLang="en-US" sz="2200" dirty="0">
                          <a:latin typeface="Liberation Sans" panose="020B0604020202020204"/>
                          <a:cs typeface="Calibri" panose="020F0502020204030204" pitchFamily="34" charset="0"/>
                        </a:rPr>
                        <a:t>3,500</a:t>
                      </a:r>
                      <a:endParaRPr lang="en-US" sz="2200" dirty="0">
                        <a:latin typeface="Liberation Sans" panose="020B0604020202020204"/>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1211837"/>
                  </a:ext>
                </a:extLst>
              </a:tr>
            </a:tbl>
          </a:graphicData>
        </a:graphic>
      </p:graphicFrame>
    </p:spTree>
    <p:extLst>
      <p:ext uri="{BB962C8B-B14F-4D97-AF65-F5344CB8AC3E}">
        <p14:creationId xmlns:p14="http://schemas.microsoft.com/office/powerpoint/2010/main" val="12885380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15-2</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Assigning Manufacturing Costs</a:t>
            </a:r>
          </a:p>
        </p:txBody>
      </p:sp>
      <p:sp>
        <p:nvSpPr>
          <p:cNvPr id="2" name="Slide Number Placeholder 1"/>
          <p:cNvSpPr>
            <a:spLocks noGrp="1"/>
          </p:cNvSpPr>
          <p:nvPr>
            <p:ph type="sldNum" sz="quarter" idx="12"/>
          </p:nvPr>
        </p:nvSpPr>
        <p:spPr/>
        <p:txBody>
          <a:bodyPr/>
          <a:lstStyle/>
          <a:p>
            <a:fld id="{15212A8B-4FC5-4F9B-BAD0-392E604C503A}" type="slidenum">
              <a:rPr lang="en-US" smtClean="0"/>
              <a:t>16</a:t>
            </a:fld>
            <a:endParaRPr lang="en-US"/>
          </a:p>
        </p:txBody>
      </p:sp>
    </p:spTree>
    <p:extLst>
      <p:ext uri="{BB962C8B-B14F-4D97-AF65-F5344CB8AC3E}">
        <p14:creationId xmlns:p14="http://schemas.microsoft.com/office/powerpoint/2010/main" val="89363107"/>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10509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Raw materials costs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Factory labor costs</a:t>
            </a:r>
          </a:p>
        </p:txBody>
      </p:sp>
      <p:sp>
        <p:nvSpPr>
          <p:cNvPr id="2" name="Slide Number Placeholder 1"/>
          <p:cNvSpPr>
            <a:spLocks noGrp="1"/>
          </p:cNvSpPr>
          <p:nvPr>
            <p:ph type="sldNum" sz="quarter" idx="12"/>
          </p:nvPr>
        </p:nvSpPr>
        <p:spPr/>
        <p:txBody>
          <a:bodyPr/>
          <a:lstStyle/>
          <a:p>
            <a:fld id="{15212A8B-4FC5-4F9B-BAD0-392E604C503A}" type="slidenum">
              <a:rPr lang="en-US" smtClean="0"/>
              <a:t>17</a:t>
            </a:fld>
            <a:endParaRPr lang="en-US"/>
          </a:p>
        </p:txBody>
      </p:sp>
    </p:spTree>
    <p:extLst>
      <p:ext uri="{BB962C8B-B14F-4D97-AF65-F5344CB8AC3E}">
        <p14:creationId xmlns:p14="http://schemas.microsoft.com/office/powerpoint/2010/main" val="3664081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Assigning Manufacturing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5" name="Rectangle 4"/>
          <p:cNvSpPr>
            <a:spLocks noChangeArrowheads="1"/>
          </p:cNvSpPr>
          <p:nvPr/>
        </p:nvSpPr>
        <p:spPr bwMode="auto">
          <a:xfrm>
            <a:off x="609600" y="1192213"/>
            <a:ext cx="8458200" cy="4953000"/>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137160"/>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spcBef>
                <a:spcPts val="1000"/>
              </a:spcBef>
              <a:spcAft>
                <a:spcPts val="0"/>
              </a:spcAft>
              <a:buClr>
                <a:srgbClr val="911B21"/>
              </a:buClr>
              <a:buSzTx/>
              <a:buFontTx/>
              <a:buNone/>
              <a:tabLst/>
              <a:defRPr/>
            </a:pPr>
            <a:r>
              <a:rPr kumimoji="0" lang="en-US" sz="28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Assigning</a:t>
            </a:r>
            <a:r>
              <a:rPr kumimoji="0" 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 manufacturing costs to </a:t>
            </a:r>
            <a:r>
              <a:rPr kumimoji="0" lang="en-US" sz="28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work in process </a:t>
            </a:r>
            <a:r>
              <a:rPr kumimoji="0" 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results in the following entries.</a:t>
            </a:r>
            <a:endPar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endParaRPr>
          </a:p>
          <a:p>
            <a:pPr marL="403200" marR="0" lvl="0" indent="-403200" algn="l" defTabSz="914400" rtl="0" eaLnBrk="1" fontAlgn="auto" latinLnBrk="0" hangingPunct="1">
              <a:spcBef>
                <a:spcPts val="1000"/>
              </a:spcBef>
              <a:spcAft>
                <a:spcPts val="0"/>
              </a:spcAft>
              <a:buClr>
                <a:srgbClr val="911B21"/>
              </a:buClr>
              <a:buSzPct val="100000"/>
              <a:buFont typeface="+mj-lt"/>
              <a:buAutoNum type="arabicPeriod"/>
              <a:tabLst/>
              <a:defRPr/>
            </a:pPr>
            <a:r>
              <a:rPr kumimoji="0" lang="en-US" altLang="en-US" sz="28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Increases</a:t>
            </a:r>
            <a:r>
              <a:rPr kumimoji="0" lang="en-US" altLang="en-US" sz="280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 </a:t>
            </a: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to Work in Process Inventory</a:t>
            </a:r>
          </a:p>
          <a:p>
            <a:pPr marL="403200" marR="0" lvl="0" indent="-403200" algn="l" defTabSz="914400" rtl="0" eaLnBrk="1" fontAlgn="auto" latinLnBrk="0" hangingPunct="1">
              <a:spcBef>
                <a:spcPts val="1000"/>
              </a:spcBef>
              <a:spcAft>
                <a:spcPts val="0"/>
              </a:spcAft>
              <a:buClr>
                <a:srgbClr val="911B21"/>
              </a:buClr>
              <a:buSzPct val="100000"/>
              <a:buFont typeface="+mj-lt"/>
              <a:buAutoNum type="arabicPeriod"/>
              <a:tabLst/>
              <a:defRPr/>
            </a:pPr>
            <a:r>
              <a:rPr kumimoji="0" lang="en-US" altLang="en-US" sz="28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Decreases</a:t>
            </a:r>
            <a:r>
              <a:rPr kumimoji="0" lang="en-US" altLang="en-US" sz="280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 to</a:t>
            </a:r>
          </a:p>
          <a:p>
            <a:pPr marL="759600" marR="0" lvl="1" algn="l" defTabSz="914400" rtl="0" eaLnBrk="1" fontAlgn="auto" latinLnBrk="0" hangingPunct="1">
              <a:spcBef>
                <a:spcPts val="1000"/>
              </a:spcBef>
              <a:spcAft>
                <a:spcPts val="0"/>
              </a:spcAft>
              <a:buClr>
                <a:srgbClr val="990000"/>
              </a:buClr>
              <a:buSzPct val="80000"/>
              <a:buFont typeface="Wingdings" panose="05000000000000000000" pitchFamily="2" charset="2"/>
              <a:buChar char="Ø"/>
              <a:tabLst/>
              <a:defRPr/>
            </a:pPr>
            <a:r>
              <a:rPr kumimoji="0" lang="en-US" altLang="en-US" sz="2600" b="0" i="0" u="none" strike="noStrike" kern="1200" cap="none" spc="0" normalizeH="0" baseline="0" noProof="0" dirty="0">
                <a:ln>
                  <a:noFill/>
                </a:ln>
                <a:solidFill>
                  <a:srgbClr val="000000"/>
                </a:solidFill>
                <a:effectLst/>
                <a:uLnTx/>
                <a:uFillTx/>
                <a:latin typeface="Liberation Sans" panose="020B0604020202020204"/>
                <a:ea typeface="Source Sans Pro" charset="0"/>
                <a:cs typeface="Times New Roman" panose="02020603050405020304" pitchFamily="18" charset="0"/>
              </a:rPr>
              <a:t>Raw Materials Inventory</a:t>
            </a:r>
          </a:p>
          <a:p>
            <a:pPr marL="759600" marR="0" lvl="1" algn="l" defTabSz="914400" rtl="0" eaLnBrk="1" fontAlgn="auto" latinLnBrk="0" hangingPunct="1">
              <a:spcBef>
                <a:spcPts val="1000"/>
              </a:spcBef>
              <a:spcAft>
                <a:spcPts val="0"/>
              </a:spcAft>
              <a:buClr>
                <a:srgbClr val="990000"/>
              </a:buClr>
              <a:buSzPct val="80000"/>
              <a:buFont typeface="Wingdings" panose="05000000000000000000" pitchFamily="2" charset="2"/>
              <a:buChar char="Ø"/>
              <a:tabLst/>
              <a:defRPr/>
            </a:pPr>
            <a:r>
              <a:rPr kumimoji="0" lang="en-US" altLang="en-US" sz="2600" b="0" i="0" u="none" strike="noStrike" kern="1200" cap="none" spc="0" normalizeH="0" baseline="0" noProof="0" dirty="0">
                <a:ln>
                  <a:noFill/>
                </a:ln>
                <a:solidFill>
                  <a:srgbClr val="000000"/>
                </a:solidFill>
                <a:effectLst/>
                <a:uLnTx/>
                <a:uFillTx/>
                <a:latin typeface="Liberation Sans" panose="020B0604020202020204"/>
                <a:ea typeface="Source Sans Pro" charset="0"/>
                <a:cs typeface="Times New Roman" panose="02020603050405020304" pitchFamily="18" charset="0"/>
              </a:rPr>
              <a:t>Factory Labor</a:t>
            </a:r>
          </a:p>
          <a:p>
            <a:pPr marL="759600" marR="0" lvl="1" algn="l" defTabSz="914400" rtl="0" eaLnBrk="1" fontAlgn="auto" latinLnBrk="0" hangingPunct="1">
              <a:spcBef>
                <a:spcPts val="1000"/>
              </a:spcBef>
              <a:spcAft>
                <a:spcPts val="0"/>
              </a:spcAft>
              <a:buClr>
                <a:srgbClr val="990000"/>
              </a:buClr>
              <a:buSzPct val="80000"/>
              <a:buFont typeface="Wingdings" panose="05000000000000000000" pitchFamily="2" charset="2"/>
              <a:buChar char="Ø"/>
              <a:tabLst/>
              <a:defRPr/>
            </a:pPr>
            <a:r>
              <a:rPr kumimoji="0" lang="en-US" altLang="en-US" sz="2600" b="0" i="0" u="none" strike="noStrike" kern="1200" cap="none" spc="0" normalizeH="0" baseline="0" noProof="0" dirty="0">
                <a:ln>
                  <a:noFill/>
                </a:ln>
                <a:solidFill>
                  <a:srgbClr val="000000"/>
                </a:solidFill>
                <a:effectLst/>
                <a:uLnTx/>
                <a:uFillTx/>
                <a:latin typeface="Liberation Sans" panose="020B0604020202020204"/>
                <a:ea typeface="Source Sans Pro" charset="0"/>
                <a:cs typeface="Times New Roman" panose="02020603050405020304" pitchFamily="18" charset="0"/>
              </a:rPr>
              <a:t>Manufacturing Overhead</a:t>
            </a:r>
            <a:endParaRPr lang="en-US" altLang="en-US" sz="2200" dirty="0">
              <a:solidFill>
                <a:srgbClr val="000000"/>
              </a:solidFill>
              <a:latin typeface="Liberation Sans" panose="020B0604020202020204"/>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18</a:t>
            </a:fld>
            <a:endParaRPr lang="en-US"/>
          </a:p>
        </p:txBody>
      </p:sp>
    </p:spTree>
    <p:extLst>
      <p:ext uri="{BB962C8B-B14F-4D97-AF65-F5344CB8AC3E}">
        <p14:creationId xmlns:p14="http://schemas.microsoft.com/office/powerpoint/2010/main" val="59453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Assigning Manufacturing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5" name="Rectangle 4"/>
          <p:cNvSpPr>
            <a:spLocks noChangeArrowheads="1"/>
          </p:cNvSpPr>
          <p:nvPr/>
        </p:nvSpPr>
        <p:spPr bwMode="auto">
          <a:xfrm>
            <a:off x="609599" y="1752600"/>
            <a:ext cx="8229601" cy="4572000"/>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137160"/>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457200" lvl="1">
              <a:spcBef>
                <a:spcPts val="1000"/>
              </a:spcBef>
              <a:buClr>
                <a:srgbClr val="990000"/>
              </a:buClr>
              <a:buSzPct val="80000"/>
              <a:buFont typeface="Wingdings" panose="05000000000000000000" pitchFamily="2" charset="2"/>
              <a:buChar char="u"/>
            </a:pPr>
            <a:r>
              <a:rPr lang="en-US" altLang="en-US" sz="2800" dirty="0">
                <a:latin typeface="Liberation Sans" panose="020B0604020202020204"/>
                <a:cs typeface="Times New Roman" panose="02020603050405020304" pitchFamily="18" charset="0"/>
              </a:rPr>
              <a:t>Used to record costs chargeable to specific jobs</a:t>
            </a:r>
          </a:p>
          <a:p>
            <a:pPr marL="457200" lvl="1">
              <a:spcBef>
                <a:spcPts val="1000"/>
              </a:spcBef>
              <a:buClr>
                <a:srgbClr val="990000"/>
              </a:buClr>
              <a:buSzPct val="80000"/>
              <a:buFont typeface="Wingdings" panose="05000000000000000000" pitchFamily="2" charset="2"/>
              <a:buChar char="u"/>
            </a:pPr>
            <a:r>
              <a:rPr lang="en-US" altLang="en-US" sz="2800" dirty="0">
                <a:latin typeface="Liberation Sans" panose="020B0604020202020204"/>
                <a:cs typeface="Times New Roman" panose="02020603050405020304" pitchFamily="18" charset="0"/>
              </a:rPr>
              <a:t>Constitutes subsidiary ledger for work in process account</a:t>
            </a:r>
          </a:p>
          <a:p>
            <a:pPr marL="457200" lvl="1">
              <a:spcBef>
                <a:spcPts val="1000"/>
              </a:spcBef>
              <a:buClr>
                <a:srgbClr val="990000"/>
              </a:buClr>
              <a:buSzPct val="80000"/>
              <a:buFont typeface="Wingdings" panose="05000000000000000000" pitchFamily="2" charset="2"/>
              <a:buChar char="u"/>
            </a:pPr>
            <a:r>
              <a:rPr lang="en-US" altLang="en-US" sz="2800" dirty="0">
                <a:latin typeface="Liberation Sans" panose="020B0604020202020204"/>
                <a:cs typeface="Times New Roman" panose="02020603050405020304" pitchFamily="18" charset="0"/>
              </a:rPr>
              <a:t>Each increase or decrease to Work in Process Inventory must be accompanied by a corresponding posting to one or more job cost sheets</a:t>
            </a:r>
          </a:p>
        </p:txBody>
      </p:sp>
      <p:sp>
        <p:nvSpPr>
          <p:cNvPr id="2" name="Slide Number Placeholder 1"/>
          <p:cNvSpPr>
            <a:spLocks noGrp="1"/>
          </p:cNvSpPr>
          <p:nvPr>
            <p:ph type="sldNum" sz="quarter" idx="12"/>
          </p:nvPr>
        </p:nvSpPr>
        <p:spPr/>
        <p:txBody>
          <a:bodyPr/>
          <a:lstStyle/>
          <a:p>
            <a:fld id="{15212A8B-4FC5-4F9B-BAD0-392E604C503A}" type="slidenum">
              <a:rPr lang="en-US" smtClean="0"/>
              <a:t>19</a:t>
            </a:fld>
            <a:endParaRPr lang="en-US"/>
          </a:p>
        </p:txBody>
      </p:sp>
      <p:sp>
        <p:nvSpPr>
          <p:cNvPr id="6" name="TextBox 5">
            <a:extLst>
              <a:ext uri="{FF2B5EF4-FFF2-40B4-BE49-F238E27FC236}">
                <a16:creationId xmlns:a16="http://schemas.microsoft.com/office/drawing/2014/main" id="{9BBB3525-AE3C-4402-8D36-F5A0DF05F58E}"/>
              </a:ext>
            </a:extLst>
          </p:cNvPr>
          <p:cNvSpPr txBox="1"/>
          <p:nvPr/>
        </p:nvSpPr>
        <p:spPr>
          <a:xfrm>
            <a:off x="533400" y="1192213"/>
            <a:ext cx="4191000" cy="523220"/>
          </a:xfrm>
          <a:prstGeom prst="rect">
            <a:avLst/>
          </a:prstGeom>
          <a:noFill/>
        </p:spPr>
        <p:txBody>
          <a:bodyPr wrap="square" rtlCol="0">
            <a:spAutoFit/>
          </a:bodyPr>
          <a:lstStyle/>
          <a:p>
            <a:pPr algn="l"/>
            <a:r>
              <a:rPr lang="en-US" sz="2800" b="1" dirty="0">
                <a:solidFill>
                  <a:srgbClr val="006600"/>
                </a:solidFill>
                <a:latin typeface="Liberation Sans" panose="020B0604020202020204"/>
                <a:cs typeface="Calibri" panose="020F0502020204030204" pitchFamily="34" charset="0"/>
              </a:rPr>
              <a:t>Job Cost Sheet</a:t>
            </a:r>
          </a:p>
        </p:txBody>
      </p:sp>
    </p:spTree>
    <p:extLst>
      <p:ext uri="{BB962C8B-B14F-4D97-AF65-F5344CB8AC3E}">
        <p14:creationId xmlns:p14="http://schemas.microsoft.com/office/powerpoint/2010/main" val="30376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15-1</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Cost Accounting Systems</a:t>
            </a:r>
          </a:p>
        </p:txBody>
      </p:sp>
      <p:sp>
        <p:nvSpPr>
          <p:cNvPr id="2" name="Slide Number Placeholder 1"/>
          <p:cNvSpPr>
            <a:spLocks noGrp="1"/>
          </p:cNvSpPr>
          <p:nvPr>
            <p:ph type="sldNum" sz="quarter" idx="12"/>
          </p:nvPr>
        </p:nvSpPr>
        <p:spPr/>
        <p:txBody>
          <a:bodyPr/>
          <a:lstStyle/>
          <a:p>
            <a:fld id="{15212A8B-4FC5-4F9B-BAD0-392E604C503A}" type="slidenum">
              <a:rPr lang="en-US" smtClean="0"/>
              <a:t>2</a:t>
            </a:fld>
            <a:endParaRPr lang="en-US"/>
          </a:p>
        </p:txBody>
      </p:sp>
    </p:spTree>
    <p:extLst>
      <p:ext uri="{BB962C8B-B14F-4D97-AF65-F5344CB8AC3E}">
        <p14:creationId xmlns:p14="http://schemas.microsoft.com/office/powerpoint/2010/main" val="1031182524"/>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Assigning Manufacturing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20</a:t>
            </a:fld>
            <a:endParaRPr lang="en-US"/>
          </a:p>
        </p:txBody>
      </p:sp>
      <p:sp>
        <p:nvSpPr>
          <p:cNvPr id="6" name="TextBox 5">
            <a:extLst>
              <a:ext uri="{FF2B5EF4-FFF2-40B4-BE49-F238E27FC236}">
                <a16:creationId xmlns:a16="http://schemas.microsoft.com/office/drawing/2014/main" id="{9BBB3525-AE3C-4402-8D36-F5A0DF05F58E}"/>
              </a:ext>
            </a:extLst>
          </p:cNvPr>
          <p:cNvSpPr txBox="1"/>
          <p:nvPr/>
        </p:nvSpPr>
        <p:spPr>
          <a:xfrm>
            <a:off x="533400" y="1192213"/>
            <a:ext cx="4953000" cy="523220"/>
          </a:xfrm>
          <a:prstGeom prst="rect">
            <a:avLst/>
          </a:prstGeom>
          <a:noFill/>
        </p:spPr>
        <p:txBody>
          <a:bodyPr wrap="square" rtlCol="0">
            <a:spAutoFit/>
          </a:bodyPr>
          <a:lstStyle/>
          <a:p>
            <a:pPr algn="l"/>
            <a:r>
              <a:rPr lang="en-US" sz="2800" b="1" dirty="0">
                <a:solidFill>
                  <a:srgbClr val="006600"/>
                </a:solidFill>
                <a:latin typeface="Liberation Sans" panose="020B0604020202020204"/>
                <a:cs typeface="Calibri" panose="020F0502020204030204" pitchFamily="34" charset="0"/>
              </a:rPr>
              <a:t>Example of Job Cost Sheet</a:t>
            </a:r>
          </a:p>
        </p:txBody>
      </p:sp>
      <p:pic>
        <p:nvPicPr>
          <p:cNvPr id="9" name="Content Placeholder 6" descr="An illustration titled job cost sheet. The sheet has the following labels for filling: job number; quantity; item; date requested; for; date completed. The table below the labels has four columns with titles: date; direct materials; direct labor; and manufacturing overhead. The labels below the table are the following: cost of completed job; direct materials; direct labor; manufacturing overhead; total cost; unit cost, total dollars divided by quantity with space to fill along with dollar symbols.&#10;">
            <a:extLst>
              <a:ext uri="{FF2B5EF4-FFF2-40B4-BE49-F238E27FC236}">
                <a16:creationId xmlns:a16="http://schemas.microsoft.com/office/drawing/2014/main" id="{B858199D-5850-487F-A92D-8A70E70E0179}"/>
              </a:ext>
            </a:extLst>
          </p:cNvPr>
          <p:cNvPicPr>
            <a:picLocks noChangeAspect="1"/>
          </p:cNvPicPr>
          <p:nvPr/>
        </p:nvPicPr>
        <p:blipFill>
          <a:blip r:embed="rId3"/>
          <a:stretch>
            <a:fillRect/>
          </a:stretch>
        </p:blipFill>
        <p:spPr>
          <a:xfrm>
            <a:off x="907312" y="1789667"/>
            <a:ext cx="7248488" cy="4402026"/>
          </a:xfrm>
          <a:prstGeom prst="rect">
            <a:avLst/>
          </a:prstGeom>
        </p:spPr>
      </p:pic>
    </p:spTree>
    <p:extLst>
      <p:ext uri="{BB962C8B-B14F-4D97-AF65-F5344CB8AC3E}">
        <p14:creationId xmlns:p14="http://schemas.microsoft.com/office/powerpoint/2010/main" val="134437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Raw Material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21</a:t>
            </a:fld>
            <a:endParaRPr lang="en-US"/>
          </a:p>
        </p:txBody>
      </p:sp>
      <p:sp>
        <p:nvSpPr>
          <p:cNvPr id="11" name="Content Placeholder 2">
            <a:extLst>
              <a:ext uri="{FF2B5EF4-FFF2-40B4-BE49-F238E27FC236}">
                <a16:creationId xmlns:a16="http://schemas.microsoft.com/office/drawing/2014/main" id="{621BEF16-40AB-471F-94AA-5858532934D0}"/>
              </a:ext>
            </a:extLst>
          </p:cNvPr>
          <p:cNvSpPr txBox="1">
            <a:spLocks/>
          </p:cNvSpPr>
          <p:nvPr/>
        </p:nvSpPr>
        <p:spPr>
          <a:xfrm>
            <a:off x="304800" y="1295400"/>
            <a:ext cx="8534400" cy="4648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marR="0" lvl="1" indent="-4572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u"/>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Assigned to a job when materials are issued in response to requests.</a:t>
            </a:r>
          </a:p>
          <a:p>
            <a:pPr marL="457200" marR="0" lvl="1" indent="-4572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u"/>
              <a:tabLst/>
              <a:defRPr/>
            </a:pPr>
            <a:r>
              <a:rPr kumimoji="0" lang="en-US" altLang="en-US" sz="2800" b="1" i="0" u="none" strike="noStrike" kern="1200" cap="none" spc="0" normalizeH="0" baseline="0" noProof="0" dirty="0">
                <a:ln>
                  <a:noFill/>
                </a:ln>
                <a:solidFill>
                  <a:srgbClr val="15344A"/>
                </a:solidFill>
                <a:effectLst/>
                <a:uLnTx/>
                <a:uFillTx/>
                <a:latin typeface="Liberation Sans" panose="020B0604020202020204"/>
                <a:cs typeface="Times New Roman" panose="02020603050405020304" pitchFamily="18" charset="0"/>
              </a:rPr>
              <a:t>Materials requisition slip</a:t>
            </a:r>
          </a:p>
          <a:p>
            <a:pPr marL="759600" marR="0" lvl="2" indent="-4572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Written authorization for issuing raw materials</a:t>
            </a:r>
          </a:p>
          <a:p>
            <a:pPr marL="759600" marR="0" lvl="2" indent="-4572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May be directly issued to use on a job - </a:t>
            </a:r>
            <a:r>
              <a:rPr kumimoji="0" lang="en-US" altLang="en-US" sz="28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direct materials </a:t>
            </a: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(charged to Work in Process Inventory)</a:t>
            </a:r>
          </a:p>
          <a:p>
            <a:pPr marL="759600" marR="0" lvl="2" indent="-4572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Ø"/>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May be considered indirect materials – charged to </a:t>
            </a:r>
            <a:r>
              <a:rPr kumimoji="0" lang="en-US" altLang="en-US" sz="28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Manufacturing Overhead</a:t>
            </a:r>
            <a:endParaRPr kumimoji="0" lang="en-US" altLang="en-US" sz="28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3963246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Raw Material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22</a:t>
            </a:fld>
            <a:endParaRPr lang="en-US"/>
          </a:p>
        </p:txBody>
      </p:sp>
      <p:sp>
        <p:nvSpPr>
          <p:cNvPr id="6" name="TextBox 5">
            <a:extLst>
              <a:ext uri="{FF2B5EF4-FFF2-40B4-BE49-F238E27FC236}">
                <a16:creationId xmlns:a16="http://schemas.microsoft.com/office/drawing/2014/main" id="{9BBB3525-AE3C-4402-8D36-F5A0DF05F58E}"/>
              </a:ext>
            </a:extLst>
          </p:cNvPr>
          <p:cNvSpPr txBox="1"/>
          <p:nvPr/>
        </p:nvSpPr>
        <p:spPr>
          <a:xfrm>
            <a:off x="533400" y="1192213"/>
            <a:ext cx="4953000" cy="523220"/>
          </a:xfrm>
          <a:prstGeom prst="rect">
            <a:avLst/>
          </a:prstGeom>
          <a:noFill/>
        </p:spPr>
        <p:txBody>
          <a:bodyPr wrap="square" rtlCol="0">
            <a:spAutoFit/>
          </a:bodyPr>
          <a:lstStyle/>
          <a:p>
            <a:pPr algn="l"/>
            <a:r>
              <a:rPr lang="en-US" sz="2800" b="1" dirty="0">
                <a:solidFill>
                  <a:srgbClr val="006600"/>
                </a:solidFill>
                <a:latin typeface="Liberation Sans" panose="020B0604020202020204"/>
                <a:cs typeface="Calibri" panose="020F0502020204030204" pitchFamily="34" charset="0"/>
              </a:rPr>
              <a:t>Materials Requisition Slip</a:t>
            </a:r>
          </a:p>
        </p:txBody>
      </p:sp>
      <p:pic>
        <p:nvPicPr>
          <p:cNvPr id="10" name="Content Placeholder 6" descr="An illustration of material requisition slip. The illustration displays a two-line heading consisting of the name of the company, Wallace Company; and the type of the slip, materials requisition slip. The labels in the slip with the details filled in the space provided are as follow: deliver to, Assembly Department; requisition number, R 247; charge to, work in process – Job number. 101; date, January 6, 20. The table below the labels has five columns with column headings and content as follows: quality, 200; description, lithium batteries; stock number, AA2746; cost per unit, $5.00; total, $1,000. The labels below the table with details filled in the space provided are as follows: requested by, Bruce Howart; received by, Herb Crowley approved by, Kap Shin; costed by, Heather Remmer. &#10;">
            <a:extLst>
              <a:ext uri="{FF2B5EF4-FFF2-40B4-BE49-F238E27FC236}">
                <a16:creationId xmlns:a16="http://schemas.microsoft.com/office/drawing/2014/main" id="{D740FD07-7F32-4573-B9C5-8318479C4061}"/>
              </a:ext>
            </a:extLst>
          </p:cNvPr>
          <p:cNvPicPr>
            <a:picLocks noChangeAspect="1"/>
          </p:cNvPicPr>
          <p:nvPr/>
        </p:nvPicPr>
        <p:blipFill>
          <a:blip r:embed="rId3"/>
          <a:stretch>
            <a:fillRect/>
          </a:stretch>
        </p:blipFill>
        <p:spPr>
          <a:xfrm>
            <a:off x="914400" y="1752600"/>
            <a:ext cx="7017488" cy="4358750"/>
          </a:xfrm>
          <a:prstGeom prst="rect">
            <a:avLst/>
          </a:prstGeom>
        </p:spPr>
      </p:pic>
    </p:spTree>
    <p:extLst>
      <p:ext uri="{BB962C8B-B14F-4D97-AF65-F5344CB8AC3E}">
        <p14:creationId xmlns:p14="http://schemas.microsoft.com/office/powerpoint/2010/main" val="179436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Raw Material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23</a:t>
            </a:fld>
            <a:endParaRPr lang="en-US"/>
          </a:p>
        </p:txBody>
      </p:sp>
      <p:sp>
        <p:nvSpPr>
          <p:cNvPr id="6" name="TextBox 5">
            <a:extLst>
              <a:ext uri="{FF2B5EF4-FFF2-40B4-BE49-F238E27FC236}">
                <a16:creationId xmlns:a16="http://schemas.microsoft.com/office/drawing/2014/main" id="{9BBB3525-AE3C-4402-8D36-F5A0DF05F58E}"/>
              </a:ext>
            </a:extLst>
          </p:cNvPr>
          <p:cNvSpPr txBox="1"/>
          <p:nvPr/>
        </p:nvSpPr>
        <p:spPr>
          <a:xfrm>
            <a:off x="533399" y="1192213"/>
            <a:ext cx="8181975" cy="523220"/>
          </a:xfrm>
          <a:prstGeom prst="rect">
            <a:avLst/>
          </a:prstGeom>
          <a:noFill/>
        </p:spPr>
        <p:txBody>
          <a:bodyPr wrap="square" rtlCol="0">
            <a:spAutoFit/>
          </a:bodyPr>
          <a:lstStyle/>
          <a:p>
            <a:pPr algn="l"/>
            <a:r>
              <a:rPr lang="en-US" sz="2800" b="1" dirty="0">
                <a:solidFill>
                  <a:srgbClr val="006600"/>
                </a:solidFill>
                <a:latin typeface="Liberation Sans" panose="020B0604020202020204"/>
                <a:cs typeface="Calibri" panose="020F0502020204030204" pitchFamily="34" charset="0"/>
              </a:rPr>
              <a:t>Journal entry for direct and indirect materials</a:t>
            </a:r>
          </a:p>
        </p:txBody>
      </p:sp>
      <p:sp>
        <p:nvSpPr>
          <p:cNvPr id="15" name="Content Placeholder 2">
            <a:extLst>
              <a:ext uri="{FF2B5EF4-FFF2-40B4-BE49-F238E27FC236}">
                <a16:creationId xmlns:a16="http://schemas.microsoft.com/office/drawing/2014/main" id="{96AFCE26-D0A1-43C4-A328-A771B85D5E1D}"/>
              </a:ext>
            </a:extLst>
          </p:cNvPr>
          <p:cNvSpPr txBox="1">
            <a:spLocks/>
          </p:cNvSpPr>
          <p:nvPr/>
        </p:nvSpPr>
        <p:spPr>
          <a:xfrm>
            <a:off x="509391" y="1752182"/>
            <a:ext cx="8534400" cy="73025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altLang="en-US" sz="2600" b="1" i="0" u="none" strike="noStrike" kern="1200" cap="none" spc="0" normalizeH="0" baseline="0" noProof="0" dirty="0">
                <a:ln>
                  <a:noFill/>
                </a:ln>
                <a:solidFill>
                  <a:srgbClr val="000000"/>
                </a:solidFill>
                <a:effectLst/>
                <a:uLnTx/>
                <a:uFillTx/>
                <a:latin typeface="Liberation Sans" panose="020B0604020202020204"/>
              </a:rPr>
              <a:t>Illustration:</a:t>
            </a: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 Wallace uses $24,000 of direct materials and $6,000 of indirect materials in January as shown.</a:t>
            </a:r>
            <a:endParaRPr kumimoji="0" lang="en-IN" sz="26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6" name="Content Placeholder 13">
            <a:extLst>
              <a:ext uri="{FF2B5EF4-FFF2-40B4-BE49-F238E27FC236}">
                <a16:creationId xmlns:a16="http://schemas.microsoft.com/office/drawing/2014/main" id="{D15077C5-D01F-43D7-883B-66A9BD7FFF05}"/>
              </a:ext>
            </a:extLst>
          </p:cNvPr>
          <p:cNvSpPr txBox="1">
            <a:spLocks/>
          </p:cNvSpPr>
          <p:nvPr/>
        </p:nvSpPr>
        <p:spPr>
          <a:xfrm>
            <a:off x="457200" y="2669724"/>
            <a:ext cx="8534400" cy="44134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Jan. 31   Work in Process Inventory </a:t>
            </a:r>
            <a:r>
              <a:rPr lang="en-US" altLang="en-US" sz="2600" dirty="0">
                <a:solidFill>
                  <a:srgbClr val="000000"/>
                </a:solidFill>
                <a:latin typeface="Liberation Sans" panose="020B0604020202020204"/>
              </a:rPr>
              <a:t>    </a:t>
            </a: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24,000</a:t>
            </a:r>
          </a:p>
        </p:txBody>
      </p:sp>
      <p:sp>
        <p:nvSpPr>
          <p:cNvPr id="17" name="Content Placeholder 15">
            <a:extLst>
              <a:ext uri="{FF2B5EF4-FFF2-40B4-BE49-F238E27FC236}">
                <a16:creationId xmlns:a16="http://schemas.microsoft.com/office/drawing/2014/main" id="{D3C3364E-4D70-4929-8047-72740898A02F}"/>
              </a:ext>
            </a:extLst>
          </p:cNvPr>
          <p:cNvSpPr txBox="1">
            <a:spLocks/>
          </p:cNvSpPr>
          <p:nvPr/>
        </p:nvSpPr>
        <p:spPr>
          <a:xfrm>
            <a:off x="685800" y="3207669"/>
            <a:ext cx="8229600" cy="51754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Manufacturing Overhead 	 </a:t>
            </a:r>
            <a:r>
              <a:rPr kumimoji="0" lang="en-US" altLang="en-US" sz="2600" b="0" i="0" u="none" strike="noStrike" kern="1200" cap="none" spc="0" normalizeH="0" noProof="0" dirty="0">
                <a:ln>
                  <a:noFill/>
                </a:ln>
                <a:solidFill>
                  <a:srgbClr val="000000"/>
                </a:solidFill>
                <a:effectLst/>
                <a:uLnTx/>
                <a:uFillTx/>
                <a:latin typeface="Liberation Sans" panose="020B0604020202020204"/>
              </a:rPr>
              <a:t> </a:t>
            </a: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6,000</a:t>
            </a:r>
            <a:endParaRPr kumimoji="0" lang="en-IN" sz="26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8" name="Content Placeholder 16">
            <a:extLst>
              <a:ext uri="{FF2B5EF4-FFF2-40B4-BE49-F238E27FC236}">
                <a16:creationId xmlns:a16="http://schemas.microsoft.com/office/drawing/2014/main" id="{9014D191-FD0A-44E1-9E58-40EFC92887D3}"/>
              </a:ext>
            </a:extLst>
          </p:cNvPr>
          <p:cNvSpPr txBox="1">
            <a:spLocks/>
          </p:cNvSpPr>
          <p:nvPr/>
        </p:nvSpPr>
        <p:spPr>
          <a:xfrm>
            <a:off x="685800" y="3729692"/>
            <a:ext cx="8305800" cy="473074"/>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Raw Materials Inventory 	   30,000</a:t>
            </a:r>
            <a:endParaRPr kumimoji="0" lang="en-IN" sz="2600" b="0" i="0" u="none" strike="noStrike" kern="1200" cap="none" spc="0" normalizeH="0" baseline="0" noProof="0" dirty="0">
              <a:ln>
                <a:noFill/>
              </a:ln>
              <a:solidFill>
                <a:srgbClr val="000000"/>
              </a:solidFill>
              <a:effectLst/>
              <a:uLnTx/>
              <a:uFillTx/>
              <a:latin typeface="Liberation Sans" panose="020B0604020202020204"/>
            </a:endParaRPr>
          </a:p>
        </p:txBody>
      </p:sp>
      <p:pic>
        <p:nvPicPr>
          <p:cNvPr id="19" name="Content Placeholder 26" descr="An illustration of raw material costs.  The T account for raw material inventory shows 42,000 in debit and 30,000 in credit displayed in red. The T account for work in process inventory shows 24,000 in debit in red. The T account for manufacturing overhead shows 13,800, 6,000 in debit in red. Two red arrows from the credit of raw materials inventory link to the debit of 28,000 in work in process inventory and 6,000 in manufacturing overhead. &#10;">
            <a:extLst>
              <a:ext uri="{FF2B5EF4-FFF2-40B4-BE49-F238E27FC236}">
                <a16:creationId xmlns:a16="http://schemas.microsoft.com/office/drawing/2014/main" id="{B047517C-464D-4190-A6A1-E8D8403B5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85" y="4404971"/>
            <a:ext cx="7520628" cy="1767229"/>
          </a:xfrm>
          <a:prstGeom prst="rect">
            <a:avLst/>
          </a:prstGeom>
        </p:spPr>
      </p:pic>
    </p:spTree>
    <p:extLst>
      <p:ext uri="{BB962C8B-B14F-4D97-AF65-F5344CB8AC3E}">
        <p14:creationId xmlns:p14="http://schemas.microsoft.com/office/powerpoint/2010/main" val="79895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P spid="1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Raw Material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24</a:t>
            </a:fld>
            <a:endParaRPr lang="en-US"/>
          </a:p>
        </p:txBody>
      </p:sp>
      <p:sp>
        <p:nvSpPr>
          <p:cNvPr id="6" name="TextBox 5">
            <a:extLst>
              <a:ext uri="{FF2B5EF4-FFF2-40B4-BE49-F238E27FC236}">
                <a16:creationId xmlns:a16="http://schemas.microsoft.com/office/drawing/2014/main" id="{9BBB3525-AE3C-4402-8D36-F5A0DF05F58E}"/>
              </a:ext>
            </a:extLst>
          </p:cNvPr>
          <p:cNvSpPr txBox="1"/>
          <p:nvPr/>
        </p:nvSpPr>
        <p:spPr>
          <a:xfrm>
            <a:off x="533399" y="1192213"/>
            <a:ext cx="8382001" cy="523220"/>
          </a:xfrm>
          <a:prstGeom prst="rect">
            <a:avLst/>
          </a:prstGeom>
          <a:noFill/>
        </p:spPr>
        <p:txBody>
          <a:bodyPr wrap="square" rtlCol="0">
            <a:spAutoFit/>
          </a:bodyPr>
          <a:lstStyle/>
          <a:p>
            <a:pPr algn="l"/>
            <a:r>
              <a:rPr lang="en-US" sz="2800" b="1" dirty="0">
                <a:solidFill>
                  <a:srgbClr val="006600"/>
                </a:solidFill>
                <a:latin typeface="Liberation Sans" panose="020B0604020202020204"/>
                <a:cs typeface="Calibri" panose="020F0502020204030204" pitchFamily="34" charset="0"/>
              </a:rPr>
              <a:t>Posting to general ledger and subsidiary ledger</a:t>
            </a:r>
          </a:p>
        </p:txBody>
      </p:sp>
      <p:pic>
        <p:nvPicPr>
          <p:cNvPr id="11" name="Content Placeholder 5" descr="The illustration displays a two-line heading consisting of the name of the company, Wallace Company; and the type of the slip, materials requisition slip. The labels in the slip with the details filled in the space provided are as follows: deliver to, Assembly Department; requisition number, R 247; charge to, work in process – Job number. 101; date, January 6, 20. The table below the labels has five columns with column headings and content as follows: quality, 200; description, lithium batteries; stock no, A A 2746; cost per unit, $5.00; total, $1,000 which is displayed in red. The labels below the table with details filled in the space provided are as follows: requested by, Bruce Howart; received by, Herb Crowley; approved by, Kap Shin; costed by, Heather Remmer. The illustration displays three job cost sheets with a two-line heading, consisting of the name of the company, Subsidiary ledger; and the type of the slip, job cost sheets. The first job cost sheet has job number 101 on top left and the quantity, 1,000 units on the top right. The sheet has four columns titled, date, direct materials, direct labor, manufacturing overhead. Row 1: date, January 6; direct materials, 1,000 is displayed in red. Row 2: date, January 12; direct materials, 7,000. Row 3: date, January 26; direct materials, 4,000. Row 4: direct materials, 12,000. An arrow from the total of $1,000 in the materials requisition slip to the direct materials of 1,000 dated January 6. The second job cost sheet has job sheet number 102 on top left and the quantity, 1,500 units on the top right. The sheet has four columns titled, date, direct materials, direct labor, manufacturing overhead. Row 1: date, January 10; direct materials, 3,800. Row 2: date, January 17; direct materials, 3,200. Row 3: direct materials, 7,000. The first job cost sheet has job sheet number 103 on top left and the quantity, 2,000 units on the top right. The sheet has four columns titled, date, direct materials, direct labor, manufacturing overhead. Row 1: date, January 27; Row 2: direct materials, 5,000. The materials requisition slip points to a general ledger on the bottom with an arrow labeled post total direct materials requisition slips to work in process inventory. The general leger has a t with work in process inventory on top. It reads January 13 with 24,000 displayed in red. A box beside it reads, prove the $24,000 direct materials charge to work in process inventory by totaling the charges by jobs: 101, $12,000; 102, 7,000; 103, 5,000; and the sum of the amounts are $24,000. &#10;">
            <a:extLst>
              <a:ext uri="{FF2B5EF4-FFF2-40B4-BE49-F238E27FC236}">
                <a16:creationId xmlns:a16="http://schemas.microsoft.com/office/drawing/2014/main" id="{701DE12D-D9C9-4BE2-A9B7-E3D367655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168" y="1777910"/>
            <a:ext cx="6349663" cy="4603750"/>
          </a:xfrm>
          <a:prstGeom prst="rect">
            <a:avLst/>
          </a:prstGeom>
        </p:spPr>
      </p:pic>
    </p:spTree>
    <p:extLst>
      <p:ext uri="{BB962C8B-B14F-4D97-AF65-F5344CB8AC3E}">
        <p14:creationId xmlns:p14="http://schemas.microsoft.com/office/powerpoint/2010/main" val="143469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Factory Labor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25</a:t>
            </a:fld>
            <a:endParaRPr lang="en-US"/>
          </a:p>
        </p:txBody>
      </p:sp>
      <p:sp>
        <p:nvSpPr>
          <p:cNvPr id="11" name="Content Placeholder 2">
            <a:extLst>
              <a:ext uri="{FF2B5EF4-FFF2-40B4-BE49-F238E27FC236}">
                <a16:creationId xmlns:a16="http://schemas.microsoft.com/office/drawing/2014/main" id="{621BEF16-40AB-471F-94AA-5858532934D0}"/>
              </a:ext>
            </a:extLst>
          </p:cNvPr>
          <p:cNvSpPr txBox="1">
            <a:spLocks/>
          </p:cNvSpPr>
          <p:nvPr/>
        </p:nvSpPr>
        <p:spPr>
          <a:xfrm>
            <a:off x="304800" y="1295399"/>
            <a:ext cx="8610600" cy="472439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457200">
              <a:lnSpc>
                <a:spcPct val="100000"/>
              </a:lnSpc>
              <a:spcBef>
                <a:spcPts val="1000"/>
              </a:spcBef>
              <a:buClr>
                <a:srgbClr val="990000"/>
              </a:buClr>
              <a:buSzPct val="80000"/>
              <a:buFont typeface="Wingdings" panose="05000000000000000000" pitchFamily="2" charset="2"/>
              <a:buChar char="u"/>
            </a:pPr>
            <a:r>
              <a:rPr lang="en-US" altLang="en-US" sz="2800" dirty="0">
                <a:latin typeface="Liberation Sans" panose="020B0604020202020204"/>
                <a:cs typeface="Times New Roman" panose="02020603050405020304" pitchFamily="18" charset="0"/>
              </a:rPr>
              <a:t>Assigned to jobs on basis of time tickets</a:t>
            </a:r>
          </a:p>
          <a:p>
            <a:pPr marL="457200" lvl="1" indent="-457200">
              <a:lnSpc>
                <a:spcPct val="100000"/>
              </a:lnSpc>
              <a:spcBef>
                <a:spcPts val="1000"/>
              </a:spcBef>
              <a:buClr>
                <a:srgbClr val="990000"/>
              </a:buClr>
              <a:buSzPct val="80000"/>
              <a:buFont typeface="Wingdings" panose="05000000000000000000" pitchFamily="2" charset="2"/>
              <a:buChar char="u"/>
            </a:pPr>
            <a:r>
              <a:rPr lang="en-US" altLang="en-US" sz="2800" dirty="0">
                <a:latin typeface="Liberation Sans" panose="020B0604020202020204"/>
                <a:cs typeface="Times New Roman" panose="02020603050405020304" pitchFamily="18" charset="0"/>
              </a:rPr>
              <a:t>Time tickets are prepared when work is performed</a:t>
            </a:r>
          </a:p>
          <a:p>
            <a:pPr marL="457200" lvl="1" indent="-457200">
              <a:lnSpc>
                <a:spcPct val="100000"/>
              </a:lnSpc>
              <a:spcBef>
                <a:spcPts val="1000"/>
              </a:spcBef>
              <a:buClr>
                <a:srgbClr val="990000"/>
              </a:buClr>
              <a:buSzPct val="80000"/>
              <a:buFont typeface="Wingdings" panose="05000000000000000000" pitchFamily="2" charset="2"/>
              <a:buChar char="u"/>
            </a:pPr>
            <a:r>
              <a:rPr lang="en-US" altLang="en-US" sz="2800" dirty="0">
                <a:latin typeface="Liberation Sans" panose="020B0604020202020204"/>
                <a:cs typeface="Times New Roman" panose="02020603050405020304" pitchFamily="18" charset="0"/>
              </a:rPr>
              <a:t>Time tickets indicate:</a:t>
            </a:r>
            <a:endParaRPr lang="en-US" altLang="en-US" sz="2800" b="1" dirty="0">
              <a:solidFill>
                <a:srgbClr val="0000CC"/>
              </a:solidFill>
              <a:latin typeface="Liberation Sans" panose="020B0604020202020204"/>
              <a:cs typeface="Times New Roman" panose="02020603050405020304" pitchFamily="18" charset="0"/>
            </a:endParaRPr>
          </a:p>
          <a:p>
            <a:pPr marL="759600" lvl="2" indent="-457200">
              <a:lnSpc>
                <a:spcPct val="100000"/>
              </a:lnSpc>
              <a:spcBef>
                <a:spcPts val="1000"/>
              </a:spcBef>
              <a:spcAft>
                <a:spcPts val="0"/>
              </a:spcAft>
              <a:buClr>
                <a:srgbClr val="990000"/>
              </a:buClr>
              <a:buSzPct val="80000"/>
              <a:buFont typeface="Wingdings" panose="05000000000000000000" pitchFamily="2" charset="2"/>
              <a:buChar char="Ø"/>
            </a:pPr>
            <a:r>
              <a:rPr lang="en-US" altLang="en-US" sz="2800" dirty="0">
                <a:latin typeface="Liberation Sans" panose="020B0604020202020204"/>
                <a:cs typeface="Times New Roman" panose="02020603050405020304" pitchFamily="18" charset="0"/>
              </a:rPr>
              <a:t>Employee</a:t>
            </a:r>
          </a:p>
          <a:p>
            <a:pPr marL="759600" lvl="2" indent="-457200">
              <a:lnSpc>
                <a:spcPct val="100000"/>
              </a:lnSpc>
              <a:spcBef>
                <a:spcPts val="1000"/>
              </a:spcBef>
              <a:spcAft>
                <a:spcPts val="0"/>
              </a:spcAft>
              <a:buClr>
                <a:srgbClr val="990000"/>
              </a:buClr>
              <a:buSzPct val="80000"/>
              <a:buFont typeface="Wingdings" panose="05000000000000000000" pitchFamily="2" charset="2"/>
              <a:buChar char="Ø"/>
            </a:pPr>
            <a:r>
              <a:rPr lang="en-US" altLang="en-US" sz="2800" dirty="0">
                <a:latin typeface="Liberation Sans" panose="020B0604020202020204"/>
                <a:cs typeface="Times New Roman" panose="02020603050405020304" pitchFamily="18" charset="0"/>
              </a:rPr>
              <a:t>Hours worked</a:t>
            </a:r>
          </a:p>
          <a:p>
            <a:pPr marL="759600" lvl="2" indent="-457200">
              <a:lnSpc>
                <a:spcPct val="100000"/>
              </a:lnSpc>
              <a:spcBef>
                <a:spcPts val="1000"/>
              </a:spcBef>
              <a:spcAft>
                <a:spcPts val="0"/>
              </a:spcAft>
              <a:buClr>
                <a:srgbClr val="990000"/>
              </a:buClr>
              <a:buSzPct val="80000"/>
              <a:buFont typeface="Wingdings" panose="05000000000000000000" pitchFamily="2" charset="2"/>
              <a:buChar char="Ø"/>
            </a:pPr>
            <a:r>
              <a:rPr lang="en-US" altLang="en-US" sz="2800" dirty="0">
                <a:latin typeface="Liberation Sans" panose="020B0604020202020204"/>
                <a:cs typeface="Times New Roman" panose="02020603050405020304" pitchFamily="18" charset="0"/>
              </a:rPr>
              <a:t>Account and job charged</a:t>
            </a:r>
          </a:p>
          <a:p>
            <a:pPr marL="759600" lvl="2" indent="-457200">
              <a:lnSpc>
                <a:spcPct val="100000"/>
              </a:lnSpc>
              <a:spcBef>
                <a:spcPts val="1000"/>
              </a:spcBef>
              <a:spcAft>
                <a:spcPts val="0"/>
              </a:spcAft>
              <a:buClr>
                <a:srgbClr val="990000"/>
              </a:buClr>
              <a:buSzPct val="80000"/>
              <a:buFont typeface="Wingdings" panose="05000000000000000000" pitchFamily="2" charset="2"/>
              <a:buChar char="Ø"/>
            </a:pPr>
            <a:r>
              <a:rPr lang="en-US" altLang="en-US" sz="2800" dirty="0">
                <a:latin typeface="Liberation Sans" panose="020B0604020202020204"/>
                <a:cs typeface="Times New Roman" panose="02020603050405020304" pitchFamily="18" charset="0"/>
              </a:rPr>
              <a:t>Total labor cost</a:t>
            </a:r>
          </a:p>
        </p:txBody>
      </p:sp>
    </p:spTree>
    <p:extLst>
      <p:ext uri="{BB962C8B-B14F-4D97-AF65-F5344CB8AC3E}">
        <p14:creationId xmlns:p14="http://schemas.microsoft.com/office/powerpoint/2010/main" val="3295743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Factory Labor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26</a:t>
            </a:fld>
            <a:endParaRPr lang="en-US"/>
          </a:p>
        </p:txBody>
      </p:sp>
      <p:sp>
        <p:nvSpPr>
          <p:cNvPr id="6" name="TextBox 5">
            <a:extLst>
              <a:ext uri="{FF2B5EF4-FFF2-40B4-BE49-F238E27FC236}">
                <a16:creationId xmlns:a16="http://schemas.microsoft.com/office/drawing/2014/main" id="{9BBB3525-AE3C-4402-8D36-F5A0DF05F58E}"/>
              </a:ext>
            </a:extLst>
          </p:cNvPr>
          <p:cNvSpPr txBox="1"/>
          <p:nvPr/>
        </p:nvSpPr>
        <p:spPr>
          <a:xfrm>
            <a:off x="533399" y="1192213"/>
            <a:ext cx="8382001" cy="523220"/>
          </a:xfrm>
          <a:prstGeom prst="rect">
            <a:avLst/>
          </a:prstGeom>
          <a:noFill/>
        </p:spPr>
        <p:txBody>
          <a:bodyPr wrap="square" rtlCol="0">
            <a:spAutoFit/>
          </a:bodyPr>
          <a:lstStyle/>
          <a:p>
            <a:pPr algn="l"/>
            <a:r>
              <a:rPr lang="en-US" sz="2800" b="1" dirty="0">
                <a:solidFill>
                  <a:srgbClr val="006600"/>
                </a:solidFill>
                <a:latin typeface="Liberation Sans" panose="020B0604020202020204"/>
                <a:cs typeface="Calibri" panose="020F0502020204030204" pitchFamily="34" charset="0"/>
              </a:rPr>
              <a:t>Time ticket</a:t>
            </a:r>
          </a:p>
        </p:txBody>
      </p:sp>
      <p:pic>
        <p:nvPicPr>
          <p:cNvPr id="9" name="Content Placeholder 5" descr="An illustration of factory label cost with time ticket. The time ticket has a two-line heading with the company name, Wallace Company and the type of ticket, time ticket. The labels in the ticket are as follows with the fillings in the space provided: date, January 6, 20; employee, John Nash; employee number, 124; charge to, work in process; job number, 101. The table below the labels has three columns: time, hourly rate, and total cost. The column time is further divided into three columns, start, stop, and total hours. The content of the columns is as follows: start, 0800; stop, 1200; total hours, 4; hourly rate, 10.00; and total cost, 40.00. The labels under the table are approved by and costed by with the signatures along with it.&#10;">
            <a:extLst>
              <a:ext uri="{FF2B5EF4-FFF2-40B4-BE49-F238E27FC236}">
                <a16:creationId xmlns:a16="http://schemas.microsoft.com/office/drawing/2014/main" id="{8060CB43-5DA3-4371-8BDC-996C737B94BA}"/>
              </a:ext>
            </a:extLst>
          </p:cNvPr>
          <p:cNvPicPr>
            <a:picLocks noChangeAspect="1"/>
          </p:cNvPicPr>
          <p:nvPr/>
        </p:nvPicPr>
        <p:blipFill>
          <a:blip r:embed="rId3"/>
          <a:stretch>
            <a:fillRect/>
          </a:stretch>
        </p:blipFill>
        <p:spPr>
          <a:xfrm>
            <a:off x="528955" y="1981200"/>
            <a:ext cx="8086089" cy="4019843"/>
          </a:xfrm>
          <a:prstGeom prst="rect">
            <a:avLst/>
          </a:prstGeom>
        </p:spPr>
      </p:pic>
    </p:spTree>
    <p:extLst>
      <p:ext uri="{BB962C8B-B14F-4D97-AF65-F5344CB8AC3E}">
        <p14:creationId xmlns:p14="http://schemas.microsoft.com/office/powerpoint/2010/main" val="2843323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Factory Labor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27</a:t>
            </a:fld>
            <a:endParaRPr lang="en-US"/>
          </a:p>
        </p:txBody>
      </p:sp>
      <p:sp>
        <p:nvSpPr>
          <p:cNvPr id="6" name="TextBox 5">
            <a:extLst>
              <a:ext uri="{FF2B5EF4-FFF2-40B4-BE49-F238E27FC236}">
                <a16:creationId xmlns:a16="http://schemas.microsoft.com/office/drawing/2014/main" id="{9BBB3525-AE3C-4402-8D36-F5A0DF05F58E}"/>
              </a:ext>
            </a:extLst>
          </p:cNvPr>
          <p:cNvSpPr txBox="1"/>
          <p:nvPr/>
        </p:nvSpPr>
        <p:spPr>
          <a:xfrm>
            <a:off x="533399" y="1192213"/>
            <a:ext cx="8181975" cy="523220"/>
          </a:xfrm>
          <a:prstGeom prst="rect">
            <a:avLst/>
          </a:prstGeom>
          <a:noFill/>
        </p:spPr>
        <p:txBody>
          <a:bodyPr wrap="square" rtlCol="0">
            <a:spAutoFit/>
          </a:bodyPr>
          <a:lstStyle/>
          <a:p>
            <a:pPr algn="l"/>
            <a:r>
              <a:rPr lang="en-US" sz="2800" b="1" dirty="0">
                <a:solidFill>
                  <a:srgbClr val="006600"/>
                </a:solidFill>
                <a:latin typeface="Liberation Sans" panose="020B0604020202020204"/>
                <a:cs typeface="Calibri" panose="020F0502020204030204" pitchFamily="34" charset="0"/>
              </a:rPr>
              <a:t>Journal entry for direct and indirect labor</a:t>
            </a:r>
          </a:p>
        </p:txBody>
      </p:sp>
      <p:sp>
        <p:nvSpPr>
          <p:cNvPr id="15" name="Content Placeholder 2">
            <a:extLst>
              <a:ext uri="{FF2B5EF4-FFF2-40B4-BE49-F238E27FC236}">
                <a16:creationId xmlns:a16="http://schemas.microsoft.com/office/drawing/2014/main" id="{96AFCE26-D0A1-43C4-A328-A771B85D5E1D}"/>
              </a:ext>
            </a:extLst>
          </p:cNvPr>
          <p:cNvSpPr txBox="1">
            <a:spLocks/>
          </p:cNvSpPr>
          <p:nvPr/>
        </p:nvSpPr>
        <p:spPr>
          <a:xfrm>
            <a:off x="533400" y="1715432"/>
            <a:ext cx="8534400" cy="2094567"/>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altLang="en-US" sz="2600" b="1" i="0" u="none" strike="noStrike" kern="1200" cap="none" spc="0" normalizeH="0" baseline="0" noProof="0" dirty="0">
                <a:ln>
                  <a:noFill/>
                </a:ln>
                <a:solidFill>
                  <a:srgbClr val="000000"/>
                </a:solidFill>
                <a:effectLst/>
                <a:uLnTx/>
                <a:uFillTx/>
                <a:latin typeface="Liberation Sans" panose="020B0604020202020204"/>
              </a:rPr>
              <a:t>Illustration:</a:t>
            </a: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 </a:t>
            </a:r>
            <a:r>
              <a:rPr lang="en-US" altLang="en-US" sz="2600" dirty="0">
                <a:latin typeface="Liberation Sans" panose="020B0604020202020204"/>
              </a:rPr>
              <a:t>The time tickets are later sent to the payroll department, which applies the employee’s hourly wage rate and computes the total labor cost. If the $32,000 total factory labor cost consists of $28,000 of direct labor and $4,000 of indirect labor, the entry is:</a:t>
            </a:r>
            <a:endParaRPr kumimoji="0" lang="en-IN" sz="26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4" name="Content Placeholder 6">
            <a:extLst>
              <a:ext uri="{FF2B5EF4-FFF2-40B4-BE49-F238E27FC236}">
                <a16:creationId xmlns:a16="http://schemas.microsoft.com/office/drawing/2014/main" id="{35D92BFB-2BD5-490E-8E4E-4FFF896866D7}"/>
              </a:ext>
            </a:extLst>
          </p:cNvPr>
          <p:cNvSpPr txBox="1">
            <a:spLocks/>
          </p:cNvSpPr>
          <p:nvPr/>
        </p:nvSpPr>
        <p:spPr>
          <a:xfrm>
            <a:off x="560294" y="4106866"/>
            <a:ext cx="8534400" cy="457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Jan. 31  Work in Process Inventory </a:t>
            </a:r>
            <a:r>
              <a:rPr lang="en-US" altLang="en-US" sz="2600" dirty="0">
                <a:solidFill>
                  <a:srgbClr val="000000"/>
                </a:solidFill>
                <a:latin typeface="Liberation Sans" panose="020B0604020202020204"/>
              </a:rPr>
              <a:t>    </a:t>
            </a: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28,000</a:t>
            </a:r>
            <a:endParaRPr kumimoji="0" lang="en-IN" sz="26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20" name="Content Placeholder 7">
            <a:extLst>
              <a:ext uri="{FF2B5EF4-FFF2-40B4-BE49-F238E27FC236}">
                <a16:creationId xmlns:a16="http://schemas.microsoft.com/office/drawing/2014/main" id="{464A4167-87ED-4BC2-AAFA-8854A9E06E74}"/>
              </a:ext>
            </a:extLst>
          </p:cNvPr>
          <p:cNvSpPr txBox="1">
            <a:spLocks/>
          </p:cNvSpPr>
          <p:nvPr/>
        </p:nvSpPr>
        <p:spPr>
          <a:xfrm>
            <a:off x="537883" y="4663782"/>
            <a:ext cx="8458200" cy="533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Liberation Sans" panose="020B0604020202020204"/>
              </a:rPr>
              <a:t>             </a:t>
            </a: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Manufacturing Overhead 	   4,000</a:t>
            </a:r>
          </a:p>
        </p:txBody>
      </p:sp>
      <p:sp>
        <p:nvSpPr>
          <p:cNvPr id="21" name="Content Placeholder 8">
            <a:extLst>
              <a:ext uri="{FF2B5EF4-FFF2-40B4-BE49-F238E27FC236}">
                <a16:creationId xmlns:a16="http://schemas.microsoft.com/office/drawing/2014/main" id="{C6F4509B-BEDF-414D-AE71-A2C9B8A12C8D}"/>
              </a:ext>
            </a:extLst>
          </p:cNvPr>
          <p:cNvSpPr txBox="1">
            <a:spLocks/>
          </p:cNvSpPr>
          <p:nvPr/>
        </p:nvSpPr>
        <p:spPr>
          <a:xfrm>
            <a:off x="569259" y="5195553"/>
            <a:ext cx="8534400" cy="470234"/>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Factory Labor		             32,000</a:t>
            </a:r>
            <a:endParaRPr kumimoji="0" lang="en-IN" sz="2600" b="0" i="0" u="none" strike="noStrike" kern="1200" cap="none" spc="0" normalizeH="0" baseline="0" noProof="0" dirty="0">
              <a:ln>
                <a:noFill/>
              </a:ln>
              <a:solidFill>
                <a:srgbClr val="000000"/>
              </a:solidFill>
              <a:effectLst/>
              <a:uLnTx/>
              <a:uFillTx/>
              <a:latin typeface="Liberation Sans" panose="020B0604020202020204"/>
            </a:endParaRPr>
          </a:p>
        </p:txBody>
      </p:sp>
    </p:spTree>
    <p:extLst>
      <p:ext uri="{BB962C8B-B14F-4D97-AF65-F5344CB8AC3E}">
        <p14:creationId xmlns:p14="http://schemas.microsoft.com/office/powerpoint/2010/main" val="220323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0" grpId="0" build="p"/>
      <p:bldP spid="2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Factory Labor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28</a:t>
            </a:fld>
            <a:endParaRPr lang="en-US"/>
          </a:p>
        </p:txBody>
      </p:sp>
      <p:sp>
        <p:nvSpPr>
          <p:cNvPr id="6" name="TextBox 5">
            <a:extLst>
              <a:ext uri="{FF2B5EF4-FFF2-40B4-BE49-F238E27FC236}">
                <a16:creationId xmlns:a16="http://schemas.microsoft.com/office/drawing/2014/main" id="{9BBB3525-AE3C-4402-8D36-F5A0DF05F58E}"/>
              </a:ext>
            </a:extLst>
          </p:cNvPr>
          <p:cNvSpPr txBox="1"/>
          <p:nvPr/>
        </p:nvSpPr>
        <p:spPr>
          <a:xfrm>
            <a:off x="533399" y="1192213"/>
            <a:ext cx="8181975" cy="523220"/>
          </a:xfrm>
          <a:prstGeom prst="rect">
            <a:avLst/>
          </a:prstGeom>
          <a:noFill/>
        </p:spPr>
        <p:txBody>
          <a:bodyPr wrap="square" rtlCol="0">
            <a:spAutoFit/>
          </a:bodyPr>
          <a:lstStyle/>
          <a:p>
            <a:pPr algn="l"/>
            <a:r>
              <a:rPr lang="en-US" sz="2800" b="1" dirty="0">
                <a:solidFill>
                  <a:srgbClr val="006600"/>
                </a:solidFill>
                <a:latin typeface="Liberation Sans" panose="020B0604020202020204"/>
                <a:cs typeface="Calibri" panose="020F0502020204030204" pitchFamily="34" charset="0"/>
              </a:rPr>
              <a:t>Posting labor journal entry to general ledger</a:t>
            </a:r>
          </a:p>
        </p:txBody>
      </p:sp>
      <p:sp>
        <p:nvSpPr>
          <p:cNvPr id="16" name="Content Placeholder 6">
            <a:extLst>
              <a:ext uri="{FF2B5EF4-FFF2-40B4-BE49-F238E27FC236}">
                <a16:creationId xmlns:a16="http://schemas.microsoft.com/office/drawing/2014/main" id="{B1EF9BDA-FC6F-4F79-9275-E322EAEDBA3A}"/>
              </a:ext>
            </a:extLst>
          </p:cNvPr>
          <p:cNvSpPr txBox="1">
            <a:spLocks/>
          </p:cNvSpPr>
          <p:nvPr/>
        </p:nvSpPr>
        <p:spPr>
          <a:xfrm>
            <a:off x="306421" y="2007269"/>
            <a:ext cx="8534400" cy="533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Jan. 31  Work in Process Inventory 	28,000</a:t>
            </a:r>
          </a:p>
        </p:txBody>
      </p:sp>
      <p:sp>
        <p:nvSpPr>
          <p:cNvPr id="17" name="Content Placeholder 7">
            <a:extLst>
              <a:ext uri="{FF2B5EF4-FFF2-40B4-BE49-F238E27FC236}">
                <a16:creationId xmlns:a16="http://schemas.microsoft.com/office/drawing/2014/main" id="{00CB5FFB-F3F5-4AD6-A776-0CACE2BB8D47}"/>
              </a:ext>
            </a:extLst>
          </p:cNvPr>
          <p:cNvSpPr txBox="1">
            <a:spLocks/>
          </p:cNvSpPr>
          <p:nvPr/>
        </p:nvSpPr>
        <p:spPr>
          <a:xfrm>
            <a:off x="327498" y="2540669"/>
            <a:ext cx="8534400" cy="528053"/>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Manufacturing Overhead 	  4,000</a:t>
            </a:r>
          </a:p>
        </p:txBody>
      </p:sp>
      <p:sp>
        <p:nvSpPr>
          <p:cNvPr id="18" name="Content Placeholder 8">
            <a:extLst>
              <a:ext uri="{FF2B5EF4-FFF2-40B4-BE49-F238E27FC236}">
                <a16:creationId xmlns:a16="http://schemas.microsoft.com/office/drawing/2014/main" id="{EF639805-6402-449B-9267-83D72E76AF81}"/>
              </a:ext>
            </a:extLst>
          </p:cNvPr>
          <p:cNvSpPr txBox="1">
            <a:spLocks/>
          </p:cNvSpPr>
          <p:nvPr/>
        </p:nvSpPr>
        <p:spPr>
          <a:xfrm>
            <a:off x="310677" y="3099217"/>
            <a:ext cx="8534400" cy="45904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Factory Labor		              32,000</a:t>
            </a:r>
            <a:endParaRPr kumimoji="0" lang="en-IN" sz="2400" b="0" i="0" u="none" strike="noStrike" kern="1200" cap="none" spc="0" normalizeH="0" baseline="0" noProof="0" dirty="0">
              <a:ln>
                <a:noFill/>
              </a:ln>
              <a:solidFill>
                <a:srgbClr val="000000"/>
              </a:solidFill>
              <a:effectLst/>
              <a:uLnTx/>
              <a:uFillTx/>
              <a:latin typeface="Liberation Sans" panose="020B0604020202020204"/>
            </a:endParaRPr>
          </a:p>
        </p:txBody>
      </p:sp>
      <p:pic>
        <p:nvPicPr>
          <p:cNvPr id="19" name="Content Placeholder 13" descr="An illustration shows three T-accounts for factory labor, work in progress inventory and manufacturing overhead. The T-account for raw materials inventory has a debit of 32,000 and a credit of 32,000. An arrow from 32,000 in the credit column leads to the debit columns of work in progress inventory and manufacturing overhead T-accounts. The T-account for work in progress inventory has debits of 24,000 and 28,000. The arrow from 32,000 leads to the amount28,000. The T-account for manufacturing overhead inventory has debits of 13,800, 6,000 and 4,000. The arrow from 32,000 leads to the amount 4,000.">
            <a:extLst>
              <a:ext uri="{FF2B5EF4-FFF2-40B4-BE49-F238E27FC236}">
                <a16:creationId xmlns:a16="http://schemas.microsoft.com/office/drawing/2014/main" id="{B515345E-3441-41BC-A126-97CFF30C0AC1}"/>
              </a:ext>
            </a:extLst>
          </p:cNvPr>
          <p:cNvPicPr>
            <a:picLocks noChangeAspect="1"/>
          </p:cNvPicPr>
          <p:nvPr/>
        </p:nvPicPr>
        <p:blipFill>
          <a:blip r:embed="rId3"/>
          <a:stretch>
            <a:fillRect/>
          </a:stretch>
        </p:blipFill>
        <p:spPr>
          <a:xfrm>
            <a:off x="1416996" y="3807819"/>
            <a:ext cx="6163027" cy="2264964"/>
          </a:xfrm>
          <a:prstGeom prst="rect">
            <a:avLst/>
          </a:prstGeom>
        </p:spPr>
      </p:pic>
    </p:spTree>
    <p:extLst>
      <p:ext uri="{BB962C8B-B14F-4D97-AF65-F5344CB8AC3E}">
        <p14:creationId xmlns:p14="http://schemas.microsoft.com/office/powerpoint/2010/main" val="2910926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Factory Labor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29</a:t>
            </a:fld>
            <a:endParaRPr lang="en-US"/>
          </a:p>
        </p:txBody>
      </p:sp>
      <p:sp>
        <p:nvSpPr>
          <p:cNvPr id="6" name="TextBox 5">
            <a:extLst>
              <a:ext uri="{FF2B5EF4-FFF2-40B4-BE49-F238E27FC236}">
                <a16:creationId xmlns:a16="http://schemas.microsoft.com/office/drawing/2014/main" id="{9BBB3525-AE3C-4402-8D36-F5A0DF05F58E}"/>
              </a:ext>
            </a:extLst>
          </p:cNvPr>
          <p:cNvSpPr txBox="1"/>
          <p:nvPr/>
        </p:nvSpPr>
        <p:spPr>
          <a:xfrm>
            <a:off x="533399" y="1192213"/>
            <a:ext cx="8328499" cy="523220"/>
          </a:xfrm>
          <a:prstGeom prst="rect">
            <a:avLst/>
          </a:prstGeom>
          <a:noFill/>
        </p:spPr>
        <p:txBody>
          <a:bodyPr wrap="square" rtlCol="0">
            <a:spAutoFit/>
          </a:bodyPr>
          <a:lstStyle/>
          <a:p>
            <a:pPr algn="l"/>
            <a:r>
              <a:rPr lang="en-US" sz="2800" b="1" dirty="0">
                <a:solidFill>
                  <a:srgbClr val="006600"/>
                </a:solidFill>
                <a:latin typeface="Liberation Sans" panose="020B0604020202020204"/>
                <a:cs typeface="Calibri" panose="020F0502020204030204" pitchFamily="34" charset="0"/>
              </a:rPr>
              <a:t>Posting to general ledger and subsidiary ledger</a:t>
            </a:r>
          </a:p>
        </p:txBody>
      </p:sp>
      <p:pic>
        <p:nvPicPr>
          <p:cNvPr id="10" name="Content Placeholder 5" descr="The illustration displays a two-line heading consisting of the name of the company, Wallace Company; and the type of the slip, materials requisition slip. The labels in the slip with the details filled in the space provided is as follow: deliver to, Assembly Department; requisition number, R 247; charge to, work in process – job number. 101; date, January 6, 20. The table below the labels has five columns with column headings and content as follows: quality, 200; description, lithium batteries; stock no, A A 2746; cost per unit, $5.00; total, $1,000 which is displayed in red. The labels below the table with details filled in the space provided are as follows: requested by, Bruce Howart; received by, Herb Crowley; approved by, Kap Shin; costed by, Heather Remmer. The illustration displays three job cost sheets with two-line heading consisting of the name of the company, Subsidiary ledger; and the type of the slip, job cost sheets. The first job cost sheet has job number 101 on top left and the quantity, 1000 units on the top right. The sheet has four columns titled, date, direct materials, direct labor, manufacturing overhead. Row 1: date, January 6; direct materials, 1,000. Row 2: date, January 10; direct labor, 9,000 in red. Row 3: date, January 12; direct materials, 7,000. Row 4: date, January 26; direct materials, 4,000. Row 5: date, January 31; direct labor, 6,000 in red. Row 6: direct materials, 12,000; direct labor, 15,000. An arrow from the time ticket points to the job number. 101. The second job cost sheet has job number 102 on top left and the quantity, 1,500 units on the top right. The sheet has four columns titled, date, direct materials, direct labor, manufacturing overhead. Row 1: date, January 10; direct materials, 3,800. Row 2: date, January 15; direct labor, 4,000 in red. Row 3: date, January 17; direct materials, 3,200. Row 4: January 22; direct labor, 5,000 in red. Row 5: direct materials, 7,000; direct labor, 5,000. The third job cost has job number 103 on top left and the quantity, 2,000 units on the top right. The sheet has four columns titled, date, direct materials, direct labor, manufacturing overhead. Row 1: date, January 27; direct material, 5,000. Row 2: date, January 29; direct labor, 4,000. Row 3: direct material, 5,000; direct labor, 4,000. The materials requisition slip points to a general ledger on the bottom with an arrow labeled total amount of direct incurred on all jobs is posted to the work in process inventory control account. A t reads work in process inventory on top with, 24,000, and 28,000 in red on its left side. A box beside it reads, prove the $28,000 direct materials labor to work in process inventory by totaling the charges by jobs: 101, $15,000; 102, 9,000; 103, 4,000; and the sum of the amounts are $28,000. &#10;">
            <a:extLst>
              <a:ext uri="{FF2B5EF4-FFF2-40B4-BE49-F238E27FC236}">
                <a16:creationId xmlns:a16="http://schemas.microsoft.com/office/drawing/2014/main" id="{96C5FDC7-A6D7-424F-B766-9F2078C5396B}"/>
              </a:ext>
            </a:extLst>
          </p:cNvPr>
          <p:cNvPicPr>
            <a:picLocks noChangeAspect="1"/>
          </p:cNvPicPr>
          <p:nvPr/>
        </p:nvPicPr>
        <p:blipFill>
          <a:blip r:embed="rId3"/>
          <a:stretch>
            <a:fillRect/>
          </a:stretch>
        </p:blipFill>
        <p:spPr>
          <a:xfrm>
            <a:off x="1221303" y="1896167"/>
            <a:ext cx="6946108" cy="4460183"/>
          </a:xfrm>
          <a:prstGeom prst="rect">
            <a:avLst/>
          </a:prstGeom>
        </p:spPr>
      </p:pic>
    </p:spTree>
    <p:extLst>
      <p:ext uri="{BB962C8B-B14F-4D97-AF65-F5344CB8AC3E}">
        <p14:creationId xmlns:p14="http://schemas.microsoft.com/office/powerpoint/2010/main" val="77493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1628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Process cost system</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Job order cost system</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Job order cost flow</a:t>
            </a:r>
          </a:p>
        </p:txBody>
      </p:sp>
      <p:sp>
        <p:nvSpPr>
          <p:cNvPr id="2" name="Slide Number Placeholder 1"/>
          <p:cNvSpPr>
            <a:spLocks noGrp="1"/>
          </p:cNvSpPr>
          <p:nvPr>
            <p:ph type="sldNum" sz="quarter" idx="12"/>
          </p:nvPr>
        </p:nvSpPr>
        <p:spPr/>
        <p:txBody>
          <a:bodyPr/>
          <a:lstStyle/>
          <a:p>
            <a:fld id="{15212A8B-4FC5-4F9B-BAD0-392E604C503A}" type="slidenum">
              <a:rPr lang="en-US" smtClean="0"/>
              <a:t>3</a:t>
            </a:fld>
            <a:endParaRPr lang="en-US"/>
          </a:p>
        </p:txBody>
      </p:sp>
    </p:spTree>
    <p:extLst>
      <p:ext uri="{BB962C8B-B14F-4D97-AF65-F5344CB8AC3E}">
        <p14:creationId xmlns:p14="http://schemas.microsoft.com/office/powerpoint/2010/main" val="1508772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381000" y="405608"/>
            <a:ext cx="8839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sz="3200" dirty="0">
                <a:latin typeface="Liberation Sans" panose="020B0604020202020204"/>
                <a:cs typeface="Calibri" panose="020F0502020204030204" pitchFamily="34" charset="0"/>
              </a:rPr>
              <a:t>DO IT! 2: Work in Process</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30</a:t>
            </a:fld>
            <a:endParaRPr lang="en-US"/>
          </a:p>
        </p:txBody>
      </p:sp>
      <p:sp>
        <p:nvSpPr>
          <p:cNvPr id="8" name="Content Placeholder 8">
            <a:extLst>
              <a:ext uri="{FF2B5EF4-FFF2-40B4-BE49-F238E27FC236}">
                <a16:creationId xmlns:a16="http://schemas.microsoft.com/office/drawing/2014/main" id="{16B1F96B-98A0-4983-A528-2599C5472592}"/>
              </a:ext>
            </a:extLst>
          </p:cNvPr>
          <p:cNvSpPr txBox="1">
            <a:spLocks/>
          </p:cNvSpPr>
          <p:nvPr/>
        </p:nvSpPr>
        <p:spPr>
          <a:xfrm>
            <a:off x="433386" y="1311274"/>
            <a:ext cx="8634413" cy="5045073"/>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dirty="0">
                <a:latin typeface="Liberation Sans" panose="020B0604020202020204"/>
              </a:rPr>
              <a:t>Danielle Company is working on two job orders. The job cost sheets show the following:</a:t>
            </a:r>
          </a:p>
          <a:p>
            <a:pPr lvl="1">
              <a:lnSpc>
                <a:spcPct val="100000"/>
              </a:lnSpc>
            </a:pPr>
            <a:r>
              <a:rPr lang="en-US" sz="2200" dirty="0">
                <a:latin typeface="Liberation Sans" panose="020B0604020202020204"/>
              </a:rPr>
              <a:t>Direct materials - Job 120 $6,000; Job 121 $3,600</a:t>
            </a:r>
          </a:p>
          <a:p>
            <a:pPr lvl="1">
              <a:lnSpc>
                <a:spcPct val="100000"/>
              </a:lnSpc>
            </a:pPr>
            <a:r>
              <a:rPr lang="en-US" sz="2200" dirty="0">
                <a:latin typeface="Liberation Sans" panose="020B0604020202020204"/>
              </a:rPr>
              <a:t>Direct labor - Job 120 $4,000; Job 121 $2,000</a:t>
            </a:r>
          </a:p>
          <a:p>
            <a:pPr lvl="1">
              <a:lnSpc>
                <a:spcPct val="100000"/>
              </a:lnSpc>
            </a:pPr>
            <a:r>
              <a:rPr lang="en-US" sz="2200" dirty="0">
                <a:latin typeface="Liberation Sans" panose="020B0604020202020204"/>
              </a:rPr>
              <a:t>Manufacturing overhead - Job 120 $5,000; Job 121 $2,500</a:t>
            </a:r>
          </a:p>
          <a:p>
            <a:pPr>
              <a:lnSpc>
                <a:spcPct val="100000"/>
              </a:lnSpc>
              <a:spcBef>
                <a:spcPts val="1200"/>
              </a:spcBef>
            </a:pPr>
            <a:r>
              <a:rPr lang="en-US" sz="2400" dirty="0">
                <a:latin typeface="Liberation Sans" panose="020B0604020202020204"/>
              </a:rPr>
              <a:t>Prepare the three summary entries to record the assignment of costs to work in process from the data on the job cost sheets.</a:t>
            </a:r>
            <a:endParaRPr lang="en-US" altLang="en-US" sz="2400" dirty="0">
              <a:latin typeface="Liberation Sans" panose="020B0604020202020204"/>
            </a:endParaRPr>
          </a:p>
        </p:txBody>
      </p:sp>
    </p:spTree>
    <p:extLst>
      <p:ext uri="{BB962C8B-B14F-4D97-AF65-F5344CB8AC3E}">
        <p14:creationId xmlns:p14="http://schemas.microsoft.com/office/powerpoint/2010/main" val="1950716268"/>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381000" y="405608"/>
            <a:ext cx="8839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sz="3200" dirty="0">
                <a:latin typeface="Liberation Sans" panose="020B0604020202020204"/>
                <a:cs typeface="Calibri" panose="020F0502020204030204" pitchFamily="34" charset="0"/>
              </a:rPr>
              <a:t>DO IT! 2: Work in Process</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31</a:t>
            </a:fld>
            <a:endParaRPr lang="en-US"/>
          </a:p>
        </p:txBody>
      </p:sp>
      <p:sp>
        <p:nvSpPr>
          <p:cNvPr id="8" name="Content Placeholder 8">
            <a:extLst>
              <a:ext uri="{FF2B5EF4-FFF2-40B4-BE49-F238E27FC236}">
                <a16:creationId xmlns:a16="http://schemas.microsoft.com/office/drawing/2014/main" id="{16B1F96B-98A0-4983-A528-2599C5472592}"/>
              </a:ext>
            </a:extLst>
          </p:cNvPr>
          <p:cNvSpPr txBox="1">
            <a:spLocks/>
          </p:cNvSpPr>
          <p:nvPr/>
        </p:nvSpPr>
        <p:spPr>
          <a:xfrm>
            <a:off x="433387" y="1311275"/>
            <a:ext cx="8405814" cy="822326"/>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u="sng" dirty="0">
                <a:latin typeface="Liberation Sans" panose="020B0604020202020204"/>
              </a:rPr>
              <a:t>Journal entry for direct materials</a:t>
            </a:r>
          </a:p>
          <a:p>
            <a:pPr lvl="1">
              <a:lnSpc>
                <a:spcPct val="100000"/>
              </a:lnSpc>
            </a:pPr>
            <a:r>
              <a:rPr lang="en-US" sz="2000" u="sng" dirty="0">
                <a:latin typeface="Liberation Sans" panose="020B0604020202020204"/>
              </a:rPr>
              <a:t>Direct materials - Job 120 $6,000; Job 121 $3,600</a:t>
            </a:r>
          </a:p>
        </p:txBody>
      </p:sp>
      <p:sp>
        <p:nvSpPr>
          <p:cNvPr id="9" name="Content Placeholder 8">
            <a:extLst>
              <a:ext uri="{FF2B5EF4-FFF2-40B4-BE49-F238E27FC236}">
                <a16:creationId xmlns:a16="http://schemas.microsoft.com/office/drawing/2014/main" id="{7A4278A6-6618-4448-B367-7E3C25790973}"/>
              </a:ext>
            </a:extLst>
          </p:cNvPr>
          <p:cNvSpPr txBox="1">
            <a:spLocks/>
          </p:cNvSpPr>
          <p:nvPr/>
        </p:nvSpPr>
        <p:spPr>
          <a:xfrm>
            <a:off x="449915" y="3052727"/>
            <a:ext cx="8405814" cy="822326"/>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u="sng" dirty="0">
                <a:latin typeface="Liberation Sans" panose="020B0604020202020204"/>
              </a:rPr>
              <a:t>Journal entry for direct labor</a:t>
            </a:r>
          </a:p>
          <a:p>
            <a:pPr lvl="1">
              <a:lnSpc>
                <a:spcPct val="100000"/>
              </a:lnSpc>
            </a:pPr>
            <a:r>
              <a:rPr lang="en-US" sz="2000" u="sng" dirty="0">
                <a:latin typeface="Liberation Sans" panose="020B0604020202020204"/>
              </a:rPr>
              <a:t>Direct labor - Job 120 $4,000; Job 121 $2,000</a:t>
            </a:r>
          </a:p>
        </p:txBody>
      </p:sp>
      <p:sp>
        <p:nvSpPr>
          <p:cNvPr id="10" name="Content Placeholder 8">
            <a:extLst>
              <a:ext uri="{FF2B5EF4-FFF2-40B4-BE49-F238E27FC236}">
                <a16:creationId xmlns:a16="http://schemas.microsoft.com/office/drawing/2014/main" id="{F0E0E22D-E261-44C7-A661-8B96B614DA04}"/>
              </a:ext>
            </a:extLst>
          </p:cNvPr>
          <p:cNvSpPr txBox="1">
            <a:spLocks/>
          </p:cNvSpPr>
          <p:nvPr/>
        </p:nvSpPr>
        <p:spPr>
          <a:xfrm>
            <a:off x="449915" y="4638899"/>
            <a:ext cx="8405814" cy="822326"/>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2400" b="1" u="sng" dirty="0">
                <a:latin typeface="Liberation Sans" panose="020B0604020202020204"/>
              </a:rPr>
              <a:t>Journal entry for manufacturing overhead</a:t>
            </a:r>
          </a:p>
          <a:p>
            <a:pPr lvl="1">
              <a:lnSpc>
                <a:spcPct val="100000"/>
              </a:lnSpc>
            </a:pPr>
            <a:r>
              <a:rPr lang="en-US" sz="2000" u="sng" dirty="0">
                <a:latin typeface="Liberation Sans" panose="020B0604020202020204"/>
              </a:rPr>
              <a:t>Manufacturing overhead - Job 120 $5,000; Job 121 $2,500</a:t>
            </a:r>
          </a:p>
        </p:txBody>
      </p:sp>
      <p:sp>
        <p:nvSpPr>
          <p:cNvPr id="13" name="Content Placeholder 6">
            <a:extLst>
              <a:ext uri="{FF2B5EF4-FFF2-40B4-BE49-F238E27FC236}">
                <a16:creationId xmlns:a16="http://schemas.microsoft.com/office/drawing/2014/main" id="{EDB5FD65-26E2-4816-ABEE-CBE7DDB5CF5D}"/>
              </a:ext>
            </a:extLst>
          </p:cNvPr>
          <p:cNvSpPr txBox="1">
            <a:spLocks/>
          </p:cNvSpPr>
          <p:nvPr/>
        </p:nvSpPr>
        <p:spPr>
          <a:xfrm>
            <a:off x="449915" y="5506686"/>
            <a:ext cx="8534400" cy="45145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ltLang="en-US" sz="2200" dirty="0">
                <a:solidFill>
                  <a:srgbClr val="000000"/>
                </a:solidFill>
                <a:latin typeface="Liberation Sans" panose="020B0604020202020204"/>
              </a:rPr>
              <a:t>Work in Process Inventory 	                         7,500</a:t>
            </a:r>
          </a:p>
        </p:txBody>
      </p:sp>
      <p:sp>
        <p:nvSpPr>
          <p:cNvPr id="14" name="Content Placeholder 5">
            <a:extLst>
              <a:ext uri="{FF2B5EF4-FFF2-40B4-BE49-F238E27FC236}">
                <a16:creationId xmlns:a16="http://schemas.microsoft.com/office/drawing/2014/main" id="{756B4A5E-E160-4F82-AB5E-C8298E8FF480}"/>
              </a:ext>
            </a:extLst>
          </p:cNvPr>
          <p:cNvSpPr txBox="1">
            <a:spLocks/>
          </p:cNvSpPr>
          <p:nvPr/>
        </p:nvSpPr>
        <p:spPr>
          <a:xfrm>
            <a:off x="433387" y="5911337"/>
            <a:ext cx="8534400" cy="46294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6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lang="en-US" altLang="en-US" sz="2200" dirty="0">
                <a:solidFill>
                  <a:srgbClr val="000000"/>
                </a:solidFill>
                <a:latin typeface="Liberation Sans" panose="020B0604020202020204"/>
              </a:rPr>
              <a:t>Manufacturing Overhead                               7,500</a:t>
            </a:r>
          </a:p>
        </p:txBody>
      </p:sp>
      <p:sp>
        <p:nvSpPr>
          <p:cNvPr id="15" name="Content Placeholder 6">
            <a:extLst>
              <a:ext uri="{FF2B5EF4-FFF2-40B4-BE49-F238E27FC236}">
                <a16:creationId xmlns:a16="http://schemas.microsoft.com/office/drawing/2014/main" id="{6B3AEFF4-F84F-414A-BD0A-F251BD9A6775}"/>
              </a:ext>
            </a:extLst>
          </p:cNvPr>
          <p:cNvSpPr txBox="1">
            <a:spLocks/>
          </p:cNvSpPr>
          <p:nvPr/>
        </p:nvSpPr>
        <p:spPr>
          <a:xfrm>
            <a:off x="415447" y="3916249"/>
            <a:ext cx="8534400" cy="45145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a:rPr>
              <a:t>Work in Process Inventory 	                         6,000</a:t>
            </a:r>
          </a:p>
        </p:txBody>
      </p:sp>
      <p:sp>
        <p:nvSpPr>
          <p:cNvPr id="16" name="Content Placeholder 5">
            <a:extLst>
              <a:ext uri="{FF2B5EF4-FFF2-40B4-BE49-F238E27FC236}">
                <a16:creationId xmlns:a16="http://schemas.microsoft.com/office/drawing/2014/main" id="{BCEE4333-4401-430C-83DE-5743B786EB50}"/>
              </a:ext>
            </a:extLst>
          </p:cNvPr>
          <p:cNvSpPr txBox="1">
            <a:spLocks/>
          </p:cNvSpPr>
          <p:nvPr/>
        </p:nvSpPr>
        <p:spPr>
          <a:xfrm>
            <a:off x="433387" y="4245073"/>
            <a:ext cx="8534400" cy="46294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6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lang="en-US" altLang="en-US" sz="2200" dirty="0">
                <a:solidFill>
                  <a:srgbClr val="000000"/>
                </a:solidFill>
                <a:latin typeface="Liberation Sans" panose="020B0604020202020204"/>
              </a:rPr>
              <a:t>Factory Labor 		                                      6,000</a:t>
            </a:r>
          </a:p>
        </p:txBody>
      </p:sp>
      <p:sp>
        <p:nvSpPr>
          <p:cNvPr id="17" name="Content Placeholder 6">
            <a:extLst>
              <a:ext uri="{FF2B5EF4-FFF2-40B4-BE49-F238E27FC236}">
                <a16:creationId xmlns:a16="http://schemas.microsoft.com/office/drawing/2014/main" id="{A004F44D-AC4F-4985-9521-3D9269C4A5CF}"/>
              </a:ext>
            </a:extLst>
          </p:cNvPr>
          <p:cNvSpPr txBox="1">
            <a:spLocks/>
          </p:cNvSpPr>
          <p:nvPr/>
        </p:nvSpPr>
        <p:spPr>
          <a:xfrm>
            <a:off x="415447" y="2161469"/>
            <a:ext cx="8534400" cy="45145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a:rPr>
              <a:t>Work in Process Inventory 	                         9,600</a:t>
            </a:r>
          </a:p>
        </p:txBody>
      </p:sp>
      <p:sp>
        <p:nvSpPr>
          <p:cNvPr id="18" name="Content Placeholder 5">
            <a:extLst>
              <a:ext uri="{FF2B5EF4-FFF2-40B4-BE49-F238E27FC236}">
                <a16:creationId xmlns:a16="http://schemas.microsoft.com/office/drawing/2014/main" id="{444A833C-418F-4A03-B8E7-CF8A02D6EBFA}"/>
              </a:ext>
            </a:extLst>
          </p:cNvPr>
          <p:cNvSpPr txBox="1">
            <a:spLocks/>
          </p:cNvSpPr>
          <p:nvPr/>
        </p:nvSpPr>
        <p:spPr>
          <a:xfrm>
            <a:off x="415447" y="2562085"/>
            <a:ext cx="8534400" cy="46294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6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kumimoji="0" lang="en-US" altLang="en-US" sz="2200" b="0" i="0" u="none" strike="noStrike" kern="1200" cap="none" spc="0" normalizeH="0" baseline="0" noProof="0" dirty="0">
                <a:ln>
                  <a:noFill/>
                </a:ln>
                <a:solidFill>
                  <a:srgbClr val="000000"/>
                </a:solidFill>
                <a:effectLst/>
                <a:uLnTx/>
                <a:uFillTx/>
                <a:latin typeface="Liberation Sans" panose="020B0604020202020204"/>
              </a:rPr>
              <a:t>Raw Materials Inventory		               9,600</a:t>
            </a:r>
          </a:p>
        </p:txBody>
      </p:sp>
    </p:spTree>
    <p:extLst>
      <p:ext uri="{BB962C8B-B14F-4D97-AF65-F5344CB8AC3E}">
        <p14:creationId xmlns:p14="http://schemas.microsoft.com/office/powerpoint/2010/main" val="38812407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15-3</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Predetermined Overhead Rates</a:t>
            </a:r>
          </a:p>
        </p:txBody>
      </p:sp>
      <p:sp>
        <p:nvSpPr>
          <p:cNvPr id="2" name="Slide Number Placeholder 1"/>
          <p:cNvSpPr>
            <a:spLocks noGrp="1"/>
          </p:cNvSpPr>
          <p:nvPr>
            <p:ph type="sldNum" sz="quarter" idx="12"/>
          </p:nvPr>
        </p:nvSpPr>
        <p:spPr/>
        <p:txBody>
          <a:bodyPr/>
          <a:lstStyle/>
          <a:p>
            <a:fld id="{15212A8B-4FC5-4F9B-BAD0-392E604C503A}" type="slidenum">
              <a:rPr lang="en-US" smtClean="0"/>
              <a:t>32</a:t>
            </a:fld>
            <a:endParaRPr lang="en-US"/>
          </a:p>
        </p:txBody>
      </p:sp>
    </p:spTree>
    <p:extLst>
      <p:ext uri="{BB962C8B-B14F-4D97-AF65-F5344CB8AC3E}">
        <p14:creationId xmlns:p14="http://schemas.microsoft.com/office/powerpoint/2010/main" val="598070484"/>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10509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Predetermined overhead rate</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Applying manufacturing overhead</a:t>
            </a:r>
          </a:p>
        </p:txBody>
      </p:sp>
      <p:sp>
        <p:nvSpPr>
          <p:cNvPr id="2" name="Slide Number Placeholder 1"/>
          <p:cNvSpPr>
            <a:spLocks noGrp="1"/>
          </p:cNvSpPr>
          <p:nvPr>
            <p:ph type="sldNum" sz="quarter" idx="12"/>
          </p:nvPr>
        </p:nvSpPr>
        <p:spPr/>
        <p:txBody>
          <a:bodyPr/>
          <a:lstStyle/>
          <a:p>
            <a:fld id="{15212A8B-4FC5-4F9B-BAD0-392E604C503A}" type="slidenum">
              <a:rPr lang="en-US" smtClean="0"/>
              <a:t>33</a:t>
            </a:fld>
            <a:endParaRPr lang="en-US"/>
          </a:p>
        </p:txBody>
      </p:sp>
    </p:spTree>
    <p:extLst>
      <p:ext uri="{BB962C8B-B14F-4D97-AF65-F5344CB8AC3E}">
        <p14:creationId xmlns:p14="http://schemas.microsoft.com/office/powerpoint/2010/main" val="3327832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Manufacturing Overhead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5" name="Rectangle 4"/>
          <p:cNvSpPr>
            <a:spLocks noChangeArrowheads="1"/>
          </p:cNvSpPr>
          <p:nvPr/>
        </p:nvSpPr>
        <p:spPr bwMode="auto">
          <a:xfrm>
            <a:off x="609600" y="1192213"/>
            <a:ext cx="8105775" cy="4953000"/>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137160"/>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457200" marR="0" lvl="1" algn="l" defTabSz="914400" rtl="0" eaLnBrk="1" fontAlgn="auto" latinLnBrk="0" hangingPunct="1">
              <a:spcBef>
                <a:spcPts val="1000"/>
              </a:spcBef>
              <a:spcAft>
                <a:spcPts val="0"/>
              </a:spcAft>
              <a:buClr>
                <a:srgbClr val="990000"/>
              </a:buClr>
              <a:buSzPct val="80000"/>
              <a:buFont typeface="Wingdings" panose="05000000000000000000" pitchFamily="2" charset="2"/>
              <a:buChar char="u"/>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Source Sans Pro" charset="0"/>
                <a:cs typeface="Times New Roman" panose="02020603050405020304" pitchFamily="18" charset="0"/>
              </a:rPr>
              <a:t>Relates to production operations as a whole</a:t>
            </a:r>
          </a:p>
          <a:p>
            <a:pPr marL="457200" marR="0" lvl="1" algn="l" defTabSz="914400" rtl="0" eaLnBrk="1" fontAlgn="auto" latinLnBrk="0" hangingPunct="1">
              <a:spcBef>
                <a:spcPts val="1000"/>
              </a:spcBef>
              <a:spcAft>
                <a:spcPts val="0"/>
              </a:spcAft>
              <a:buClr>
                <a:srgbClr val="990000"/>
              </a:buClr>
              <a:buSzPct val="80000"/>
              <a:buFont typeface="Wingdings" panose="05000000000000000000" pitchFamily="2" charset="2"/>
              <a:buChar char="u"/>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Source Sans Pro" charset="0"/>
                <a:cs typeface="Times New Roman" panose="02020603050405020304" pitchFamily="18" charset="0"/>
              </a:rPr>
              <a:t>Cannot be assigned to specific jobs based on actual costs incurred</a:t>
            </a:r>
          </a:p>
          <a:p>
            <a:pPr marL="457200" marR="0" lvl="1" algn="l" defTabSz="914400" rtl="0" eaLnBrk="1" fontAlgn="auto" latinLnBrk="0" hangingPunct="1">
              <a:spcBef>
                <a:spcPts val="1000"/>
              </a:spcBef>
              <a:spcAft>
                <a:spcPts val="0"/>
              </a:spcAft>
              <a:buClr>
                <a:srgbClr val="990000"/>
              </a:buClr>
              <a:buSzPct val="80000"/>
              <a:buFont typeface="Wingdings" panose="05000000000000000000" pitchFamily="2" charset="2"/>
              <a:buChar char="u"/>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Source Sans Pro" charset="0"/>
                <a:cs typeface="Times New Roman" panose="02020603050405020304" pitchFamily="18" charset="0"/>
              </a:rPr>
              <a:t>Companies assign to work in process and to specific jobs on an estimated basis through the use of a </a:t>
            </a:r>
            <a:r>
              <a:rPr kumimoji="0" lang="en-US" altLang="en-US" sz="2800" b="1" i="0" u="none" strike="noStrike" kern="1200" cap="none" spc="0" normalizeH="0" baseline="0" noProof="0" dirty="0">
                <a:ln>
                  <a:noFill/>
                </a:ln>
                <a:solidFill>
                  <a:srgbClr val="15344A"/>
                </a:solidFill>
                <a:effectLst/>
                <a:uLnTx/>
                <a:uFillTx/>
                <a:latin typeface="Calibri" panose="020F0502020204030204"/>
                <a:ea typeface="Source Sans Pro" charset="0"/>
                <a:cs typeface="Times New Roman" panose="02020603050405020304" pitchFamily="18" charset="0"/>
              </a:rPr>
              <a:t>Predetermined Overhead Rate</a:t>
            </a:r>
            <a:endParaRPr kumimoji="0" lang="en-IN" sz="2800" b="0" i="0" u="none" strike="noStrike" kern="1200" cap="none" spc="0" normalizeH="0" baseline="0" noProof="0" dirty="0">
              <a:ln>
                <a:noFill/>
              </a:ln>
              <a:solidFill>
                <a:srgbClr val="000000"/>
              </a:solidFill>
              <a:effectLst/>
              <a:uLnTx/>
              <a:uFillTx/>
              <a:latin typeface="Calibri" panose="020F0502020204030204"/>
              <a:ea typeface="Source Sans Pro"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34</a:t>
            </a:fld>
            <a:endParaRPr lang="en-US"/>
          </a:p>
        </p:txBody>
      </p:sp>
    </p:spTree>
    <p:extLst>
      <p:ext uri="{BB962C8B-B14F-4D97-AF65-F5344CB8AC3E}">
        <p14:creationId xmlns:p14="http://schemas.microsoft.com/office/powerpoint/2010/main" val="2202902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Predetermined Overhead Rate</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5" name="Rectangle 4"/>
          <p:cNvSpPr>
            <a:spLocks noChangeArrowheads="1"/>
          </p:cNvSpPr>
          <p:nvPr/>
        </p:nvSpPr>
        <p:spPr bwMode="auto">
          <a:xfrm>
            <a:off x="609600" y="1192212"/>
            <a:ext cx="8105775" cy="5208587"/>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137160"/>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457200" lvl="1">
              <a:spcBef>
                <a:spcPts val="1000"/>
              </a:spcBef>
              <a:buClr>
                <a:srgbClr val="990000"/>
              </a:buClr>
              <a:buSzPct val="80000"/>
              <a:buFont typeface="Wingdings" panose="05000000000000000000" pitchFamily="2" charset="2"/>
              <a:buChar char="u"/>
            </a:pPr>
            <a:r>
              <a:rPr lang="en-US" altLang="en-US" sz="2800" dirty="0">
                <a:latin typeface="Liberation Sans" panose="020B0604020202020204"/>
                <a:cs typeface="Times New Roman" panose="02020603050405020304" pitchFamily="18" charset="0"/>
              </a:rPr>
              <a:t>Based on relationship between estimated annual overhead costs and expected annual operating activity.</a:t>
            </a:r>
          </a:p>
          <a:p>
            <a:pPr marL="457200" lvl="1">
              <a:spcBef>
                <a:spcPts val="1000"/>
              </a:spcBef>
              <a:buClr>
                <a:srgbClr val="990000"/>
              </a:buClr>
              <a:buSzPct val="80000"/>
              <a:buFont typeface="Wingdings" panose="05000000000000000000" pitchFamily="2" charset="2"/>
              <a:buChar char="u"/>
            </a:pPr>
            <a:r>
              <a:rPr lang="en-US" altLang="en-US" sz="2800" dirty="0">
                <a:latin typeface="Liberation Sans" panose="020B0604020202020204"/>
                <a:cs typeface="Times New Roman" panose="02020603050405020304" pitchFamily="18" charset="0"/>
              </a:rPr>
              <a:t>Expressed in terms of an activity base such as:</a:t>
            </a:r>
          </a:p>
          <a:p>
            <a:pPr marL="759600" lvl="2">
              <a:spcBef>
                <a:spcPts val="1000"/>
              </a:spcBef>
              <a:buClr>
                <a:srgbClr val="990000"/>
              </a:buClr>
              <a:buSzPct val="80000"/>
              <a:buFont typeface="Wingdings" panose="05000000000000000000" pitchFamily="2" charset="2"/>
              <a:buChar char="Ø"/>
            </a:pPr>
            <a:r>
              <a:rPr lang="en-US" altLang="en-US" sz="2800" dirty="0">
                <a:latin typeface="Liberation Sans" panose="020B0604020202020204"/>
                <a:cs typeface="Times New Roman" panose="02020603050405020304" pitchFamily="18" charset="0"/>
              </a:rPr>
              <a:t>Direct labor costs</a:t>
            </a:r>
          </a:p>
          <a:p>
            <a:pPr marL="759600" lvl="2">
              <a:spcBef>
                <a:spcPts val="1000"/>
              </a:spcBef>
              <a:buClr>
                <a:srgbClr val="990000"/>
              </a:buClr>
              <a:buSzPct val="80000"/>
              <a:buFont typeface="Wingdings" panose="05000000000000000000" pitchFamily="2" charset="2"/>
              <a:buChar char="Ø"/>
            </a:pPr>
            <a:r>
              <a:rPr lang="en-US" altLang="en-US" sz="2800" dirty="0">
                <a:latin typeface="Liberation Sans" panose="020B0604020202020204"/>
                <a:cs typeface="Times New Roman" panose="02020603050405020304" pitchFamily="18" charset="0"/>
              </a:rPr>
              <a:t>Direct labor hours</a:t>
            </a:r>
          </a:p>
          <a:p>
            <a:pPr marL="759600" lvl="2">
              <a:spcBef>
                <a:spcPts val="1000"/>
              </a:spcBef>
              <a:buClr>
                <a:srgbClr val="990000"/>
              </a:buClr>
              <a:buSzPct val="80000"/>
              <a:buFont typeface="Wingdings" panose="05000000000000000000" pitchFamily="2" charset="2"/>
              <a:buChar char="Ø"/>
            </a:pPr>
            <a:r>
              <a:rPr lang="en-US" altLang="en-US" sz="2800" dirty="0">
                <a:latin typeface="Liberation Sans" panose="020B0604020202020204"/>
                <a:cs typeface="Times New Roman" panose="02020603050405020304" pitchFamily="18" charset="0"/>
              </a:rPr>
              <a:t>Machine hours</a:t>
            </a:r>
          </a:p>
          <a:p>
            <a:pPr marL="759600" lvl="2">
              <a:spcBef>
                <a:spcPts val="1000"/>
              </a:spcBef>
              <a:buClr>
                <a:srgbClr val="990000"/>
              </a:buClr>
              <a:buSzPct val="80000"/>
              <a:buFont typeface="Wingdings" panose="05000000000000000000" pitchFamily="2" charset="2"/>
              <a:buChar char="Ø"/>
            </a:pPr>
            <a:r>
              <a:rPr lang="en-US" altLang="en-US" sz="2800" dirty="0">
                <a:latin typeface="Liberation Sans" panose="020B0604020202020204"/>
                <a:cs typeface="Times New Roman" panose="02020603050405020304" pitchFamily="18" charset="0"/>
              </a:rPr>
              <a:t>Any </a:t>
            </a:r>
            <a:r>
              <a:rPr lang="en-US" sz="2800" dirty="0">
                <a:latin typeface="Liberation Sans" panose="020B0604020202020204"/>
                <a:cs typeface="Times New Roman" panose="02020603050405020304" pitchFamily="18" charset="0"/>
              </a:rPr>
              <a:t>other measure that provides an equitable basis for applying overhead costs</a:t>
            </a:r>
          </a:p>
          <a:p>
            <a:pPr marL="0" lvl="1" indent="-556438">
              <a:spcBef>
                <a:spcPts val="1000"/>
              </a:spcBef>
              <a:buClr>
                <a:srgbClr val="990000"/>
              </a:buClr>
              <a:buSzPct val="80000"/>
              <a:buFont typeface="Wingdings" panose="05000000000000000000" pitchFamily="2" charset="2"/>
              <a:buChar char="u"/>
            </a:pPr>
            <a:r>
              <a:rPr lang="en-US" sz="2800" dirty="0">
                <a:latin typeface="Liberation Sans" panose="020B0604020202020204"/>
                <a:cs typeface="Times New Roman" panose="02020603050405020304" pitchFamily="18" charset="0"/>
              </a:rPr>
              <a:t>Established at the beginning of the year</a:t>
            </a:r>
          </a:p>
        </p:txBody>
      </p:sp>
      <p:sp>
        <p:nvSpPr>
          <p:cNvPr id="2" name="Slide Number Placeholder 1"/>
          <p:cNvSpPr>
            <a:spLocks noGrp="1"/>
          </p:cNvSpPr>
          <p:nvPr>
            <p:ph type="sldNum" sz="quarter" idx="12"/>
          </p:nvPr>
        </p:nvSpPr>
        <p:spPr/>
        <p:txBody>
          <a:bodyPr/>
          <a:lstStyle/>
          <a:p>
            <a:fld id="{15212A8B-4FC5-4F9B-BAD0-392E604C503A}" type="slidenum">
              <a:rPr lang="en-US" smtClean="0"/>
              <a:t>35</a:t>
            </a:fld>
            <a:endParaRPr lang="en-US"/>
          </a:p>
        </p:txBody>
      </p:sp>
    </p:spTree>
    <p:extLst>
      <p:ext uri="{BB962C8B-B14F-4D97-AF65-F5344CB8AC3E}">
        <p14:creationId xmlns:p14="http://schemas.microsoft.com/office/powerpoint/2010/main" val="985113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Predetermined Overhead Rate</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36</a:t>
            </a:fld>
            <a:endParaRPr lang="en-US"/>
          </a:p>
        </p:txBody>
      </p:sp>
      <p:sp>
        <p:nvSpPr>
          <p:cNvPr id="6" name="TextBox 5">
            <a:extLst>
              <a:ext uri="{FF2B5EF4-FFF2-40B4-BE49-F238E27FC236}">
                <a16:creationId xmlns:a16="http://schemas.microsoft.com/office/drawing/2014/main" id="{1D8FFA5A-0A86-4DB8-9850-473FE7420D87}"/>
              </a:ext>
            </a:extLst>
          </p:cNvPr>
          <p:cNvSpPr txBox="1"/>
          <p:nvPr/>
        </p:nvSpPr>
        <p:spPr>
          <a:xfrm>
            <a:off x="533399" y="1192213"/>
            <a:ext cx="8077201" cy="584775"/>
          </a:xfrm>
          <a:prstGeom prst="rect">
            <a:avLst/>
          </a:prstGeom>
          <a:noFill/>
        </p:spPr>
        <p:txBody>
          <a:bodyPr wrap="square" rtlCol="0">
            <a:spAutoFit/>
          </a:bodyPr>
          <a:lstStyle/>
          <a:p>
            <a:pPr algn="l"/>
            <a:r>
              <a:rPr lang="en-US" sz="3200" b="1" dirty="0">
                <a:solidFill>
                  <a:srgbClr val="006600"/>
                </a:solidFill>
                <a:latin typeface="Liberation Sans" panose="020B0604020202020204"/>
                <a:cs typeface="Calibri" panose="020F0502020204030204" pitchFamily="34" charset="0"/>
              </a:rPr>
              <a:t>Formula of predetermined overhead rate</a:t>
            </a:r>
          </a:p>
        </p:txBody>
      </p:sp>
      <p:sp>
        <p:nvSpPr>
          <p:cNvPr id="9" name="Content Placeholder 2">
            <a:extLst>
              <a:ext uri="{FF2B5EF4-FFF2-40B4-BE49-F238E27FC236}">
                <a16:creationId xmlns:a16="http://schemas.microsoft.com/office/drawing/2014/main" id="{B13B1363-AEC6-4F51-B8EB-77E057751D4C}"/>
              </a:ext>
            </a:extLst>
          </p:cNvPr>
          <p:cNvSpPr txBox="1">
            <a:spLocks/>
          </p:cNvSpPr>
          <p:nvPr/>
        </p:nvSpPr>
        <p:spPr>
          <a:xfrm>
            <a:off x="533399" y="1828799"/>
            <a:ext cx="8305801" cy="289560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457200">
              <a:lnSpc>
                <a:spcPct val="100000"/>
              </a:lnSpc>
              <a:spcBef>
                <a:spcPts val="1000"/>
              </a:spcBef>
              <a:buClr>
                <a:srgbClr val="800000"/>
              </a:buClr>
              <a:buSzPct val="80000"/>
              <a:buFont typeface="Wingdings" panose="05000000000000000000" pitchFamily="2" charset="2"/>
              <a:buChar char="u"/>
            </a:pPr>
            <a:r>
              <a:rPr lang="en-US" altLang="en-US" dirty="0">
                <a:latin typeface="Liberation Sans" panose="020B0604020202020204"/>
                <a:cs typeface="Times New Roman" panose="02020603050405020304" pitchFamily="18" charset="0"/>
              </a:rPr>
              <a:t>Small companies often use a single, company-wide predetermined rate</a:t>
            </a:r>
          </a:p>
          <a:p>
            <a:pPr marL="457200" lvl="1" indent="-457200">
              <a:lnSpc>
                <a:spcPct val="100000"/>
              </a:lnSpc>
              <a:spcBef>
                <a:spcPts val="1000"/>
              </a:spcBef>
              <a:buClr>
                <a:srgbClr val="800000"/>
              </a:buClr>
              <a:buSzPct val="80000"/>
              <a:buFont typeface="Wingdings" panose="05000000000000000000" pitchFamily="2" charset="2"/>
              <a:buChar char="u"/>
            </a:pPr>
            <a:r>
              <a:rPr lang="en-US" altLang="en-US" dirty="0">
                <a:latin typeface="Liberation Sans" panose="020B0604020202020204"/>
                <a:cs typeface="Times New Roman" panose="02020603050405020304" pitchFamily="18" charset="0"/>
              </a:rPr>
              <a:t>Large companies often use a different rate for each department and each department may have a different activity base</a:t>
            </a:r>
          </a:p>
          <a:p>
            <a:pPr marL="457200" lvl="1" indent="-457200">
              <a:lnSpc>
                <a:spcPct val="100000"/>
              </a:lnSpc>
              <a:spcBef>
                <a:spcPts val="900"/>
              </a:spcBef>
              <a:buClr>
                <a:srgbClr val="990000"/>
              </a:buClr>
              <a:buSzPct val="80000"/>
              <a:buFont typeface="Wingdings" panose="05000000000000000000" pitchFamily="2" charset="2"/>
              <a:buChar char="u"/>
            </a:pPr>
            <a:r>
              <a:rPr lang="en-US" altLang="en-US" dirty="0">
                <a:latin typeface="Liberation Sans" panose="020B0604020202020204"/>
                <a:cs typeface="Times New Roman" panose="02020603050405020304" pitchFamily="18" charset="0"/>
              </a:rPr>
              <a:t>Formula for computing the predetermined rate overhead rate is:</a:t>
            </a:r>
          </a:p>
        </p:txBody>
      </p:sp>
      <p:graphicFrame>
        <p:nvGraphicFramePr>
          <p:cNvPr id="3" name="Object 2">
            <a:extLst>
              <a:ext uri="{FF2B5EF4-FFF2-40B4-BE49-F238E27FC236}">
                <a16:creationId xmlns:a16="http://schemas.microsoft.com/office/drawing/2014/main" id="{9BF6738F-7B51-412A-B8CA-761EF4209711}"/>
              </a:ext>
            </a:extLst>
          </p:cNvPr>
          <p:cNvGraphicFramePr>
            <a:graphicFrameLocks noChangeAspect="1"/>
          </p:cNvGraphicFramePr>
          <p:nvPr>
            <p:extLst>
              <p:ext uri="{D42A27DB-BD31-4B8C-83A1-F6EECF244321}">
                <p14:modId xmlns:p14="http://schemas.microsoft.com/office/powerpoint/2010/main" val="2538052753"/>
              </p:ext>
            </p:extLst>
          </p:nvPr>
        </p:nvGraphicFramePr>
        <p:xfrm>
          <a:off x="938212" y="4800600"/>
          <a:ext cx="7672388" cy="779463"/>
        </p:xfrm>
        <a:graphic>
          <a:graphicData uri="http://schemas.openxmlformats.org/presentationml/2006/ole">
            <mc:AlternateContent xmlns:mc="http://schemas.openxmlformats.org/markup-compatibility/2006">
              <mc:Choice xmlns:v="urn:schemas-microsoft-com:vml" Requires="v">
                <p:oleObj spid="_x0000_s1046" name="Equation" r:id="rId4" imgW="7672006" imgH="779075" progId="Equation.DSMT4">
                  <p:embed/>
                </p:oleObj>
              </mc:Choice>
              <mc:Fallback>
                <p:oleObj name="Equation" r:id="rId4" imgW="7672006" imgH="779075" progId="Equation.DSMT4">
                  <p:embed/>
                  <p:pic>
                    <p:nvPicPr>
                      <p:cNvPr id="0" name=""/>
                      <p:cNvPicPr/>
                      <p:nvPr/>
                    </p:nvPicPr>
                    <p:blipFill>
                      <a:blip r:embed="rId5"/>
                      <a:stretch>
                        <a:fillRect/>
                      </a:stretch>
                    </p:blipFill>
                    <p:spPr>
                      <a:xfrm>
                        <a:off x="938212" y="4800600"/>
                        <a:ext cx="7672388" cy="779463"/>
                      </a:xfrm>
                      <a:prstGeom prst="rect">
                        <a:avLst/>
                      </a:prstGeom>
                    </p:spPr>
                  </p:pic>
                </p:oleObj>
              </mc:Fallback>
            </mc:AlternateContent>
          </a:graphicData>
        </a:graphic>
      </p:graphicFrame>
    </p:spTree>
    <p:extLst>
      <p:ext uri="{BB962C8B-B14F-4D97-AF65-F5344CB8AC3E}">
        <p14:creationId xmlns:p14="http://schemas.microsoft.com/office/powerpoint/2010/main" val="315894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32" name="Rectangle 16"/>
          <p:cNvSpPr>
            <a:spLocks noChangeArrowheads="1"/>
          </p:cNvSpPr>
          <p:nvPr/>
        </p:nvSpPr>
        <p:spPr bwMode="auto">
          <a:xfrm>
            <a:off x="609600" y="5283508"/>
            <a:ext cx="792480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This means that for every dollar of direct labor, Wallace will assign  _________  of manufacturing overhead to a job.</a:t>
            </a:r>
          </a:p>
        </p:txBody>
      </p:sp>
      <p:sp>
        <p:nvSpPr>
          <p:cNvPr id="623626" name="Rectangle 10"/>
          <p:cNvSpPr>
            <a:spLocks noChangeArrowheads="1"/>
          </p:cNvSpPr>
          <p:nvPr/>
        </p:nvSpPr>
        <p:spPr bwMode="auto">
          <a:xfrm>
            <a:off x="609600" y="1876733"/>
            <a:ext cx="81534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en-US"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Illustration:</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Wallace Company uses direct labor cost as the activity base. Assuming that the company expects annual overhead costs to be $280,000 and direct labor costs for the year to be $350,000, </a:t>
            </a:r>
            <a:r>
              <a:rPr kumimoji="0" lang="en-US" altLang="en-US"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compute the overhead rate</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t>
            </a:r>
          </a:p>
        </p:txBody>
      </p:sp>
      <p:sp>
        <p:nvSpPr>
          <p:cNvPr id="623633" name="Rectangle 17"/>
          <p:cNvSpPr>
            <a:spLocks noChangeArrowheads="1"/>
          </p:cNvSpPr>
          <p:nvPr/>
        </p:nvSpPr>
        <p:spPr bwMode="auto">
          <a:xfrm>
            <a:off x="1600200" y="5649624"/>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20000"/>
              </a:lnSpc>
              <a:spcBef>
                <a:spcPct val="0"/>
              </a:spcBef>
              <a:spcAft>
                <a:spcPct val="0"/>
              </a:spcAft>
              <a:buClrTx/>
              <a:buSzTx/>
              <a:buFontTx/>
              <a:buNone/>
              <a:tabLst/>
              <a:defRPr/>
            </a:pPr>
            <a:r>
              <a:rPr kumimoji="0" lang="en-US" altLang="en-US" sz="2100" b="1" i="0" u="none" strike="noStrike" kern="1200" cap="none" spc="0" normalizeH="0" baseline="0" noProof="0" dirty="0">
                <a:ln>
                  <a:noFill/>
                </a:ln>
                <a:solidFill>
                  <a:srgbClr val="800000"/>
                </a:solidFill>
                <a:effectLst/>
                <a:uLnTx/>
                <a:uFillTx/>
                <a:latin typeface="Liberation Sans" panose="020B0604020202020204" pitchFamily="34" charset="0"/>
                <a:ea typeface="+mn-ea"/>
                <a:cs typeface="+mn-cs"/>
              </a:rPr>
              <a:t>80 cents   </a:t>
            </a:r>
          </a:p>
        </p:txBody>
      </p:sp>
      <p:sp>
        <p:nvSpPr>
          <p:cNvPr id="12"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3" name="Rectangle 1031"/>
          <p:cNvSpPr txBox="1">
            <a:spLocks noChangeArrowheads="1"/>
          </p:cNvSpPr>
          <p:nvPr/>
        </p:nvSpPr>
        <p:spPr>
          <a:xfrm>
            <a:off x="609600" y="381000"/>
            <a:ext cx="7848600" cy="560388"/>
          </a:xfrm>
          <a:prstGeom prst="rect">
            <a:avLst/>
          </a:prstGeom>
          <a:solidFill>
            <a:schemeClr val="bg1"/>
          </a:solidFill>
          <a:ln w="63500">
            <a:noFill/>
            <a:miter lim="800000"/>
            <a:headEnd/>
            <a:tailEnd/>
          </a:ln>
          <a:effectLst/>
        </p:spPr>
        <p:txBody>
          <a:bodyPr vert="horz" wrap="square" lIns="90488" tIns="44450" rIns="90488" bIns="44450" numCol="1" anchor="t" anchorCtr="0" compatLnSpc="1">
            <a:prstTxWarp prst="textNoShape">
              <a:avLst/>
            </a:prstTxWarp>
          </a:bodyPr>
          <a:lstStyle>
            <a:defPPr>
              <a:defRPr lang="en-US"/>
            </a:defPPr>
            <a:lvl1pPr algn="l">
              <a:defRPr sz="3200" b="1" i="0">
                <a:solidFill>
                  <a:srgbClr val="000099"/>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Predetermined Overhead Rate</a:t>
            </a:r>
          </a:p>
        </p:txBody>
      </p:sp>
      <p:pic>
        <p:nvPicPr>
          <p:cNvPr id="14338"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28600" y="3745616"/>
            <a:ext cx="8686800" cy="1255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609600" y="4587982"/>
            <a:ext cx="2057400" cy="304800"/>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6" name="Rectangle 15"/>
          <p:cNvSpPr/>
          <p:nvPr/>
        </p:nvSpPr>
        <p:spPr bwMode="auto">
          <a:xfrm>
            <a:off x="3733800" y="4587982"/>
            <a:ext cx="2057400" cy="304800"/>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17" name="Rectangle 16"/>
          <p:cNvSpPr/>
          <p:nvPr/>
        </p:nvSpPr>
        <p:spPr bwMode="auto">
          <a:xfrm>
            <a:off x="6629400" y="4587982"/>
            <a:ext cx="2057400" cy="304800"/>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DC0C925-CA2C-4877-801F-2333FE03CFC6}"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4" name="TextBox 13">
            <a:extLst>
              <a:ext uri="{FF2B5EF4-FFF2-40B4-BE49-F238E27FC236}">
                <a16:creationId xmlns:a16="http://schemas.microsoft.com/office/drawing/2014/main" id="{55E48A29-C5A1-4684-B728-3DFBF2D7B990}"/>
              </a:ext>
            </a:extLst>
          </p:cNvPr>
          <p:cNvSpPr txBox="1"/>
          <p:nvPr/>
        </p:nvSpPr>
        <p:spPr>
          <a:xfrm>
            <a:off x="533399" y="1192213"/>
            <a:ext cx="8077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Calculation of predetermined overhead rate</a:t>
            </a:r>
          </a:p>
        </p:txBody>
      </p:sp>
    </p:spTree>
    <p:extLst>
      <p:ext uri="{BB962C8B-B14F-4D97-AF65-F5344CB8AC3E}">
        <p14:creationId xmlns:p14="http://schemas.microsoft.com/office/powerpoint/2010/main" val="2976420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3633"/>
                                        </p:tgtEl>
                                        <p:attrNameLst>
                                          <p:attrName>style.visibility</p:attrName>
                                        </p:attrNameLst>
                                      </p:cBhvr>
                                      <p:to>
                                        <p:strVal val="visible"/>
                                      </p:to>
                                    </p:set>
                                    <p:animEffect transition="in" filter="wipe(left)">
                                      <p:cBhvr>
                                        <p:cTn id="22" dur="500"/>
                                        <p:tgtEl>
                                          <p:spTgt spid="623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33" grpId="0"/>
      <p:bldP spid="2"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Text Box 2"/>
          <p:cNvSpPr txBox="1">
            <a:spLocks noChangeArrowheads="1"/>
          </p:cNvSpPr>
          <p:nvPr/>
        </p:nvSpPr>
        <p:spPr bwMode="auto">
          <a:xfrm>
            <a:off x="5478463" y="624363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1" i="1" u="none" strike="noStrike" kern="1200" cap="none" spc="0" normalizeH="0" baseline="0" noProof="0" dirty="0">
              <a:ln>
                <a:noFill/>
              </a:ln>
              <a:solidFill>
                <a:srgbClr val="000000"/>
              </a:solidFill>
              <a:effectLst>
                <a:outerShdw blurRad="38100" dist="38100" dir="2700000" algn="tl">
                  <a:srgbClr val="C0C0C0"/>
                </a:outerShdw>
              </a:effectLst>
              <a:uLnTx/>
              <a:uFillTx/>
              <a:latin typeface="Liberation Sans" panose="020B0604020202020204" pitchFamily="34" charset="0"/>
              <a:ea typeface="+mn-ea"/>
              <a:cs typeface="+mn-cs"/>
            </a:endParaRPr>
          </a:p>
        </p:txBody>
      </p:sp>
      <p:sp>
        <p:nvSpPr>
          <p:cNvPr id="624646" name="Rectangle 6"/>
          <p:cNvSpPr>
            <a:spLocks noChangeArrowheads="1"/>
          </p:cNvSpPr>
          <p:nvPr/>
        </p:nvSpPr>
        <p:spPr bwMode="auto">
          <a:xfrm>
            <a:off x="609600" y="1758451"/>
            <a:ext cx="81534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en-US"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Illustration:</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Wallace applies manufacturing overhead to work in process when it assigns direct labor costs. Calculate the amount of applied overhead assuming direct labor costs were $28,000.</a:t>
            </a:r>
          </a:p>
        </p:txBody>
      </p:sp>
      <p:sp>
        <p:nvSpPr>
          <p:cNvPr id="624647" name="Text Box 7"/>
          <p:cNvSpPr txBox="1">
            <a:spLocks noChangeArrowheads="1"/>
          </p:cNvSpPr>
          <p:nvPr/>
        </p:nvSpPr>
        <p:spPr bwMode="auto">
          <a:xfrm>
            <a:off x="1905000" y="3206251"/>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$28,000  x  80%  =  $22,400</a:t>
            </a:r>
          </a:p>
        </p:txBody>
      </p:sp>
      <p:sp>
        <p:nvSpPr>
          <p:cNvPr id="624649" name="Rectangle 9"/>
          <p:cNvSpPr>
            <a:spLocks noChangeArrowheads="1"/>
          </p:cNvSpPr>
          <p:nvPr/>
        </p:nvSpPr>
        <p:spPr bwMode="auto">
          <a:xfrm>
            <a:off x="609600" y="3892051"/>
            <a:ext cx="7924800" cy="44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The following entry records this application.</a:t>
            </a:r>
          </a:p>
        </p:txBody>
      </p:sp>
      <p:sp>
        <p:nvSpPr>
          <p:cNvPr id="624651" name="Rectangle 11"/>
          <p:cNvSpPr>
            <a:spLocks noChangeArrowheads="1"/>
          </p:cNvSpPr>
          <p:nvPr/>
        </p:nvSpPr>
        <p:spPr bwMode="auto">
          <a:xfrm>
            <a:off x="609600" y="4511176"/>
            <a:ext cx="77724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1200150" algn="l"/>
                <a:tab pos="1600200" algn="l"/>
                <a:tab pos="6000750" algn="r"/>
                <a:tab pos="7315200" algn="r"/>
              </a:tabLst>
              <a:defRPr sz="2400">
                <a:solidFill>
                  <a:schemeClr val="tx1"/>
                </a:solidFill>
                <a:latin typeface="Times New Roman" pitchFamily="18" charset="0"/>
              </a:defRPr>
            </a:lvl1pPr>
            <a:lvl2pPr algn="l">
              <a:tabLst>
                <a:tab pos="1200150" algn="l"/>
                <a:tab pos="1600200" algn="l"/>
                <a:tab pos="6000750" algn="r"/>
                <a:tab pos="7315200" algn="r"/>
              </a:tabLst>
              <a:defRPr sz="2400">
                <a:solidFill>
                  <a:schemeClr val="tx1"/>
                </a:solidFill>
                <a:latin typeface="Times New Roman" pitchFamily="18" charset="0"/>
              </a:defRPr>
            </a:lvl2pPr>
            <a:lvl3pPr algn="l">
              <a:tabLst>
                <a:tab pos="1200150" algn="l"/>
                <a:tab pos="1600200" algn="l"/>
                <a:tab pos="6000750" algn="r"/>
                <a:tab pos="7315200" algn="r"/>
              </a:tabLst>
              <a:defRPr sz="2400">
                <a:solidFill>
                  <a:schemeClr val="tx1"/>
                </a:solidFill>
                <a:latin typeface="Times New Roman" pitchFamily="18" charset="0"/>
              </a:defRPr>
            </a:lvl3pPr>
            <a:lvl4pPr algn="l">
              <a:tabLst>
                <a:tab pos="1200150" algn="l"/>
                <a:tab pos="1600200" algn="l"/>
                <a:tab pos="6000750" algn="r"/>
                <a:tab pos="7315200" algn="r"/>
              </a:tabLst>
              <a:defRPr sz="2400">
                <a:solidFill>
                  <a:schemeClr val="tx1"/>
                </a:solidFill>
                <a:latin typeface="Times New Roman" pitchFamily="18" charset="0"/>
              </a:defRPr>
            </a:lvl4pPr>
            <a:lvl5pPr algn="l">
              <a:tabLst>
                <a:tab pos="1200150" algn="l"/>
                <a:tab pos="1600200" algn="l"/>
                <a:tab pos="6000750" algn="r"/>
                <a:tab pos="7315200" algn="r"/>
              </a:tabLst>
              <a:defRPr sz="2400">
                <a:solidFill>
                  <a:schemeClr val="tx1"/>
                </a:solidFill>
                <a:latin typeface="Times New Roman" pitchFamily="18" charset="0"/>
              </a:defRPr>
            </a:lvl5pPr>
            <a:lvl6pPr eaLnBrk="0" fontAlgn="base" hangingPunct="0">
              <a:spcBef>
                <a:spcPct val="0"/>
              </a:spcBef>
              <a:spcAft>
                <a:spcPct val="0"/>
              </a:spcAft>
              <a:tabLst>
                <a:tab pos="1200150" algn="l"/>
                <a:tab pos="1600200" algn="l"/>
                <a:tab pos="6000750" algn="r"/>
                <a:tab pos="7315200" algn="r"/>
              </a:tabLst>
              <a:defRPr sz="2400">
                <a:solidFill>
                  <a:schemeClr val="tx1"/>
                </a:solidFill>
                <a:latin typeface="Times New Roman" pitchFamily="18" charset="0"/>
              </a:defRPr>
            </a:lvl6pPr>
            <a:lvl7pPr eaLnBrk="0" fontAlgn="base" hangingPunct="0">
              <a:spcBef>
                <a:spcPct val="0"/>
              </a:spcBef>
              <a:spcAft>
                <a:spcPct val="0"/>
              </a:spcAft>
              <a:tabLst>
                <a:tab pos="1200150" algn="l"/>
                <a:tab pos="1600200" algn="l"/>
                <a:tab pos="6000750" algn="r"/>
                <a:tab pos="7315200" algn="r"/>
              </a:tabLst>
              <a:defRPr sz="2400">
                <a:solidFill>
                  <a:schemeClr val="tx1"/>
                </a:solidFill>
                <a:latin typeface="Times New Roman" pitchFamily="18" charset="0"/>
              </a:defRPr>
            </a:lvl7pPr>
            <a:lvl8pPr eaLnBrk="0" fontAlgn="base" hangingPunct="0">
              <a:spcBef>
                <a:spcPct val="0"/>
              </a:spcBef>
              <a:spcAft>
                <a:spcPct val="0"/>
              </a:spcAft>
              <a:tabLst>
                <a:tab pos="1200150" algn="l"/>
                <a:tab pos="1600200" algn="l"/>
                <a:tab pos="6000750" algn="r"/>
                <a:tab pos="7315200" algn="r"/>
              </a:tabLst>
              <a:defRPr sz="2400">
                <a:solidFill>
                  <a:schemeClr val="tx1"/>
                </a:solidFill>
                <a:latin typeface="Times New Roman" pitchFamily="18" charset="0"/>
              </a:defRPr>
            </a:lvl8pPr>
            <a:lvl9pPr eaLnBrk="0" fontAlgn="base" hangingPunct="0">
              <a:spcBef>
                <a:spcPct val="0"/>
              </a:spcBef>
              <a:spcAft>
                <a:spcPct val="0"/>
              </a:spcAft>
              <a:tabLst>
                <a:tab pos="1200150" algn="l"/>
                <a:tab pos="1600200" algn="l"/>
                <a:tab pos="6000750" algn="r"/>
                <a:tab pos="7315200" algn="r"/>
              </a:tabLst>
              <a:defRPr sz="2400">
                <a:solidFill>
                  <a:schemeClr val="tx1"/>
                </a:solidFill>
                <a:latin typeface="Times New Roman" pitchFamily="18" charset="0"/>
              </a:defRPr>
            </a:lvl9pPr>
          </a:lstStyle>
          <a:p>
            <a:pPr marL="0" marR="0" lvl="0" indent="0" algn="l" defTabSz="914400" rtl="0" eaLnBrk="0" fontAlgn="base" latinLnBrk="0" hangingPunct="0">
              <a:lnSpc>
                <a:spcPct val="120000"/>
              </a:lnSpc>
              <a:spcBef>
                <a:spcPct val="20000"/>
              </a:spcBef>
              <a:spcAft>
                <a:spcPct val="0"/>
              </a:spcAft>
              <a:buClrTx/>
              <a:buSzTx/>
              <a:buFontTx/>
              <a:buNone/>
              <a:tabLst>
                <a:tab pos="1200150" algn="l"/>
                <a:tab pos="1600200" algn="l"/>
                <a:tab pos="6000750" algn="r"/>
                <a:tab pos="7315200" algn="r"/>
              </a:tabLst>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Jan. 31 	Work in Process Inventory 	22,400</a:t>
            </a:r>
          </a:p>
          <a:p>
            <a:pPr marL="0" marR="0" lvl="0" indent="0" algn="l" defTabSz="914400" rtl="0" eaLnBrk="0" fontAlgn="base" latinLnBrk="0" hangingPunct="0">
              <a:lnSpc>
                <a:spcPct val="120000"/>
              </a:lnSpc>
              <a:spcBef>
                <a:spcPct val="20000"/>
              </a:spcBef>
              <a:spcAft>
                <a:spcPct val="0"/>
              </a:spcAft>
              <a:buClrTx/>
              <a:buSzTx/>
              <a:buFontTx/>
              <a:buNone/>
              <a:tabLst>
                <a:tab pos="1200150" algn="l"/>
                <a:tab pos="1600200" algn="l"/>
                <a:tab pos="6000750" algn="r"/>
                <a:tab pos="7315200" algn="r"/>
              </a:tabLst>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Manufacturing Overhead 		22,400</a:t>
            </a:r>
          </a:p>
        </p:txBody>
      </p:sp>
      <p:sp>
        <p:nvSpPr>
          <p:cNvPr id="11"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2" name="Rectangle 1031"/>
          <p:cNvSpPr txBox="1">
            <a:spLocks noChangeArrowheads="1"/>
          </p:cNvSpPr>
          <p:nvPr/>
        </p:nvSpPr>
        <p:spPr>
          <a:xfrm>
            <a:off x="609600" y="381000"/>
            <a:ext cx="7848600" cy="560388"/>
          </a:xfrm>
          <a:prstGeom prst="rect">
            <a:avLst/>
          </a:prstGeom>
          <a:solidFill>
            <a:schemeClr val="bg1"/>
          </a:solidFill>
          <a:ln w="63500">
            <a:noFill/>
            <a:miter lim="800000"/>
            <a:headEnd/>
            <a:tailEnd/>
          </a:ln>
          <a:effectLst/>
        </p:spPr>
        <p:txBody>
          <a:bodyPr vert="horz" wrap="square" lIns="90488" tIns="44450" rIns="90488" bIns="44450" numCol="1" anchor="t" anchorCtr="0" compatLnSpc="1">
            <a:prstTxWarp prst="textNoShape">
              <a:avLst/>
            </a:prstTxWarp>
          </a:bodyPr>
          <a:lstStyle>
            <a:defPPr>
              <a:defRPr lang="en-US"/>
            </a:defPPr>
            <a:lvl1pPr algn="l">
              <a:defRPr sz="3200" b="1" i="0">
                <a:solidFill>
                  <a:srgbClr val="000099"/>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Predetermined Overhead Rate</a:t>
            </a: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DC0C925-CA2C-4877-801F-2333FE03CFC6}"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3" name="TextBox 12">
            <a:extLst>
              <a:ext uri="{FF2B5EF4-FFF2-40B4-BE49-F238E27FC236}">
                <a16:creationId xmlns:a16="http://schemas.microsoft.com/office/drawing/2014/main" id="{E2EDA5D6-1F97-4601-A579-15C4BDC241F9}"/>
              </a:ext>
            </a:extLst>
          </p:cNvPr>
          <p:cNvSpPr txBox="1"/>
          <p:nvPr/>
        </p:nvSpPr>
        <p:spPr>
          <a:xfrm>
            <a:off x="533399" y="1192213"/>
            <a:ext cx="8077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Journal entry to apply overhead</a:t>
            </a:r>
          </a:p>
        </p:txBody>
      </p:sp>
    </p:spTree>
    <p:extLst>
      <p:ext uri="{BB962C8B-B14F-4D97-AF65-F5344CB8AC3E}">
        <p14:creationId xmlns:p14="http://schemas.microsoft.com/office/powerpoint/2010/main" val="8883603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47"/>
                                        </p:tgtEl>
                                        <p:attrNameLst>
                                          <p:attrName>style.visibility</p:attrName>
                                        </p:attrNameLst>
                                      </p:cBhvr>
                                      <p:to>
                                        <p:strVal val="visible"/>
                                      </p:to>
                                    </p:set>
                                    <p:animEffect transition="in" filter="wipe(left)">
                                      <p:cBhvr>
                                        <p:cTn id="7" dur="500"/>
                                        <p:tgtEl>
                                          <p:spTgt spid="6246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651">
                                            <p:txEl>
                                              <p:pRg st="0" end="0"/>
                                            </p:txEl>
                                          </p:spTgt>
                                        </p:tgtEl>
                                        <p:attrNameLst>
                                          <p:attrName>style.visibility</p:attrName>
                                        </p:attrNameLst>
                                      </p:cBhvr>
                                      <p:to>
                                        <p:strVal val="visible"/>
                                      </p:to>
                                    </p:set>
                                    <p:animEffect transition="in" filter="wipe(left)">
                                      <p:cBhvr>
                                        <p:cTn id="12" dur="500"/>
                                        <p:tgtEl>
                                          <p:spTgt spid="6246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651">
                                            <p:txEl>
                                              <p:pRg st="1" end="1"/>
                                            </p:txEl>
                                          </p:spTgt>
                                        </p:tgtEl>
                                        <p:attrNameLst>
                                          <p:attrName>style.visibility</p:attrName>
                                        </p:attrNameLst>
                                      </p:cBhvr>
                                      <p:to>
                                        <p:strVal val="visible"/>
                                      </p:to>
                                    </p:set>
                                    <p:animEffect transition="in" filter="wipe(left)">
                                      <p:cBhvr>
                                        <p:cTn id="17" dur="500"/>
                                        <p:tgtEl>
                                          <p:spTgt spid="6246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7" grpId="0"/>
      <p:bldP spid="62465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Text Box 2"/>
          <p:cNvSpPr txBox="1">
            <a:spLocks noChangeArrowheads="1"/>
          </p:cNvSpPr>
          <p:nvPr/>
        </p:nvSpPr>
        <p:spPr bwMode="auto">
          <a:xfrm>
            <a:off x="5478463" y="624363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1" i="1" u="none" strike="noStrike" kern="1200" cap="none" spc="0" normalizeH="0" baseline="0" noProof="0" dirty="0">
              <a:ln>
                <a:noFill/>
              </a:ln>
              <a:solidFill>
                <a:srgbClr val="000000"/>
              </a:solidFill>
              <a:effectLst>
                <a:outerShdw blurRad="38100" dist="38100" dir="2700000" algn="tl">
                  <a:srgbClr val="C0C0C0"/>
                </a:outerShdw>
              </a:effectLst>
              <a:uLnTx/>
              <a:uFillTx/>
              <a:latin typeface="Liberation Sans" panose="020B0604020202020204" pitchFamily="34" charset="0"/>
              <a:ea typeface="+mn-ea"/>
              <a:cs typeface="+mn-cs"/>
            </a:endParaRPr>
          </a:p>
        </p:txBody>
      </p:sp>
      <p:sp>
        <p:nvSpPr>
          <p:cNvPr id="624649" name="Rectangle 9"/>
          <p:cNvSpPr>
            <a:spLocks noChangeArrowheads="1"/>
          </p:cNvSpPr>
          <p:nvPr/>
        </p:nvSpPr>
        <p:spPr bwMode="auto">
          <a:xfrm>
            <a:off x="524004" y="1779290"/>
            <a:ext cx="7924800" cy="46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The following entry records this application.</a:t>
            </a:r>
          </a:p>
        </p:txBody>
      </p:sp>
      <p:sp>
        <p:nvSpPr>
          <p:cNvPr id="624651" name="Rectangle 11"/>
          <p:cNvSpPr>
            <a:spLocks noChangeArrowheads="1"/>
          </p:cNvSpPr>
          <p:nvPr/>
        </p:nvSpPr>
        <p:spPr bwMode="auto">
          <a:xfrm>
            <a:off x="524004" y="2398415"/>
            <a:ext cx="7772400" cy="935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1200150" algn="l"/>
                <a:tab pos="1600200" algn="l"/>
                <a:tab pos="6000750" algn="r"/>
                <a:tab pos="7315200" algn="r"/>
              </a:tabLst>
              <a:defRPr sz="2400">
                <a:solidFill>
                  <a:schemeClr val="tx1"/>
                </a:solidFill>
                <a:latin typeface="Times New Roman" pitchFamily="18" charset="0"/>
              </a:defRPr>
            </a:lvl1pPr>
            <a:lvl2pPr algn="l">
              <a:tabLst>
                <a:tab pos="1200150" algn="l"/>
                <a:tab pos="1600200" algn="l"/>
                <a:tab pos="6000750" algn="r"/>
                <a:tab pos="7315200" algn="r"/>
              </a:tabLst>
              <a:defRPr sz="2400">
                <a:solidFill>
                  <a:schemeClr val="tx1"/>
                </a:solidFill>
                <a:latin typeface="Times New Roman" pitchFamily="18" charset="0"/>
              </a:defRPr>
            </a:lvl2pPr>
            <a:lvl3pPr algn="l">
              <a:tabLst>
                <a:tab pos="1200150" algn="l"/>
                <a:tab pos="1600200" algn="l"/>
                <a:tab pos="6000750" algn="r"/>
                <a:tab pos="7315200" algn="r"/>
              </a:tabLst>
              <a:defRPr sz="2400">
                <a:solidFill>
                  <a:schemeClr val="tx1"/>
                </a:solidFill>
                <a:latin typeface="Times New Roman" pitchFamily="18" charset="0"/>
              </a:defRPr>
            </a:lvl3pPr>
            <a:lvl4pPr algn="l">
              <a:tabLst>
                <a:tab pos="1200150" algn="l"/>
                <a:tab pos="1600200" algn="l"/>
                <a:tab pos="6000750" algn="r"/>
                <a:tab pos="7315200" algn="r"/>
              </a:tabLst>
              <a:defRPr sz="2400">
                <a:solidFill>
                  <a:schemeClr val="tx1"/>
                </a:solidFill>
                <a:latin typeface="Times New Roman" pitchFamily="18" charset="0"/>
              </a:defRPr>
            </a:lvl4pPr>
            <a:lvl5pPr algn="l">
              <a:tabLst>
                <a:tab pos="1200150" algn="l"/>
                <a:tab pos="1600200" algn="l"/>
                <a:tab pos="6000750" algn="r"/>
                <a:tab pos="7315200" algn="r"/>
              </a:tabLst>
              <a:defRPr sz="2400">
                <a:solidFill>
                  <a:schemeClr val="tx1"/>
                </a:solidFill>
                <a:latin typeface="Times New Roman" pitchFamily="18" charset="0"/>
              </a:defRPr>
            </a:lvl5pPr>
            <a:lvl6pPr eaLnBrk="0" fontAlgn="base" hangingPunct="0">
              <a:spcBef>
                <a:spcPct val="0"/>
              </a:spcBef>
              <a:spcAft>
                <a:spcPct val="0"/>
              </a:spcAft>
              <a:tabLst>
                <a:tab pos="1200150" algn="l"/>
                <a:tab pos="1600200" algn="l"/>
                <a:tab pos="6000750" algn="r"/>
                <a:tab pos="7315200" algn="r"/>
              </a:tabLst>
              <a:defRPr sz="2400">
                <a:solidFill>
                  <a:schemeClr val="tx1"/>
                </a:solidFill>
                <a:latin typeface="Times New Roman" pitchFamily="18" charset="0"/>
              </a:defRPr>
            </a:lvl6pPr>
            <a:lvl7pPr eaLnBrk="0" fontAlgn="base" hangingPunct="0">
              <a:spcBef>
                <a:spcPct val="0"/>
              </a:spcBef>
              <a:spcAft>
                <a:spcPct val="0"/>
              </a:spcAft>
              <a:tabLst>
                <a:tab pos="1200150" algn="l"/>
                <a:tab pos="1600200" algn="l"/>
                <a:tab pos="6000750" algn="r"/>
                <a:tab pos="7315200" algn="r"/>
              </a:tabLst>
              <a:defRPr sz="2400">
                <a:solidFill>
                  <a:schemeClr val="tx1"/>
                </a:solidFill>
                <a:latin typeface="Times New Roman" pitchFamily="18" charset="0"/>
              </a:defRPr>
            </a:lvl7pPr>
            <a:lvl8pPr eaLnBrk="0" fontAlgn="base" hangingPunct="0">
              <a:spcBef>
                <a:spcPct val="0"/>
              </a:spcBef>
              <a:spcAft>
                <a:spcPct val="0"/>
              </a:spcAft>
              <a:tabLst>
                <a:tab pos="1200150" algn="l"/>
                <a:tab pos="1600200" algn="l"/>
                <a:tab pos="6000750" algn="r"/>
                <a:tab pos="7315200" algn="r"/>
              </a:tabLst>
              <a:defRPr sz="2400">
                <a:solidFill>
                  <a:schemeClr val="tx1"/>
                </a:solidFill>
                <a:latin typeface="Times New Roman" pitchFamily="18" charset="0"/>
              </a:defRPr>
            </a:lvl8pPr>
            <a:lvl9pPr eaLnBrk="0" fontAlgn="base" hangingPunct="0">
              <a:spcBef>
                <a:spcPct val="0"/>
              </a:spcBef>
              <a:spcAft>
                <a:spcPct val="0"/>
              </a:spcAft>
              <a:tabLst>
                <a:tab pos="1200150" algn="l"/>
                <a:tab pos="1600200" algn="l"/>
                <a:tab pos="6000750" algn="r"/>
                <a:tab pos="7315200" algn="r"/>
              </a:tabLst>
              <a:defRPr sz="2400">
                <a:solidFill>
                  <a:schemeClr val="tx1"/>
                </a:solidFill>
                <a:latin typeface="Times New Roman" pitchFamily="18" charset="0"/>
              </a:defRPr>
            </a:lvl9pPr>
          </a:lstStyle>
          <a:p>
            <a:pPr marL="0" marR="0" lvl="0" indent="0" algn="l" defTabSz="914400" rtl="0" eaLnBrk="0" fontAlgn="base" latinLnBrk="0" hangingPunct="0">
              <a:lnSpc>
                <a:spcPct val="120000"/>
              </a:lnSpc>
              <a:spcBef>
                <a:spcPct val="20000"/>
              </a:spcBef>
              <a:spcAft>
                <a:spcPct val="0"/>
              </a:spcAft>
              <a:buClrTx/>
              <a:buSzTx/>
              <a:buFontTx/>
              <a:buNone/>
              <a:tabLst>
                <a:tab pos="1200150" algn="l"/>
                <a:tab pos="1600200" algn="l"/>
                <a:tab pos="6000750" algn="r"/>
                <a:tab pos="7315200" algn="r"/>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Jan. 31 	Work in Process Inventory 	22,400</a:t>
            </a:r>
          </a:p>
          <a:p>
            <a:pPr marL="0" marR="0" lvl="0" indent="0" algn="l" defTabSz="914400" rtl="0" eaLnBrk="0" fontAlgn="base" latinLnBrk="0" hangingPunct="0">
              <a:lnSpc>
                <a:spcPct val="120000"/>
              </a:lnSpc>
              <a:spcBef>
                <a:spcPct val="20000"/>
              </a:spcBef>
              <a:spcAft>
                <a:spcPct val="0"/>
              </a:spcAft>
              <a:buClrTx/>
              <a:buSzTx/>
              <a:buFontTx/>
              <a:buNone/>
              <a:tabLst>
                <a:tab pos="1200150" algn="l"/>
                <a:tab pos="1600200" algn="l"/>
                <a:tab pos="6000750" algn="r"/>
                <a:tab pos="7315200" algn="r"/>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Manufacturing Overhead 		22,400</a:t>
            </a:r>
          </a:p>
        </p:txBody>
      </p:sp>
      <p:sp>
        <p:nvSpPr>
          <p:cNvPr id="11"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2" name="Rectangle 1031"/>
          <p:cNvSpPr txBox="1">
            <a:spLocks noChangeArrowheads="1"/>
          </p:cNvSpPr>
          <p:nvPr/>
        </p:nvSpPr>
        <p:spPr>
          <a:xfrm>
            <a:off x="609600" y="381000"/>
            <a:ext cx="7848600" cy="560388"/>
          </a:xfrm>
          <a:prstGeom prst="rect">
            <a:avLst/>
          </a:prstGeom>
          <a:solidFill>
            <a:schemeClr val="bg1"/>
          </a:solidFill>
          <a:ln w="63500">
            <a:noFill/>
            <a:miter lim="800000"/>
            <a:headEnd/>
            <a:tailEnd/>
          </a:ln>
          <a:effectLst/>
        </p:spPr>
        <p:txBody>
          <a:bodyPr vert="horz" wrap="square" lIns="90488" tIns="44450" rIns="90488" bIns="44450" numCol="1" anchor="t" anchorCtr="0" compatLnSpc="1">
            <a:prstTxWarp prst="textNoShape">
              <a:avLst/>
            </a:prstTxWarp>
          </a:bodyPr>
          <a:lstStyle>
            <a:defPPr>
              <a:defRPr lang="en-US"/>
            </a:defPPr>
            <a:lvl1pPr algn="l">
              <a:defRPr sz="3200" b="1" i="0">
                <a:solidFill>
                  <a:srgbClr val="000099"/>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Predetermined Overhead Rate</a:t>
            </a: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DC0C925-CA2C-4877-801F-2333FE03CFC6}"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13" name="TextBox 12">
            <a:extLst>
              <a:ext uri="{FF2B5EF4-FFF2-40B4-BE49-F238E27FC236}">
                <a16:creationId xmlns:a16="http://schemas.microsoft.com/office/drawing/2014/main" id="{E2EDA5D6-1F97-4601-A579-15C4BDC241F9}"/>
              </a:ext>
            </a:extLst>
          </p:cNvPr>
          <p:cNvSpPr txBox="1"/>
          <p:nvPr/>
        </p:nvSpPr>
        <p:spPr>
          <a:xfrm>
            <a:off x="533399" y="1192213"/>
            <a:ext cx="8077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Posting applied overhead to general ledger</a:t>
            </a:r>
          </a:p>
        </p:txBody>
      </p:sp>
      <p:sp>
        <p:nvSpPr>
          <p:cNvPr id="15" name="Content Placeholder 12">
            <a:extLst>
              <a:ext uri="{FF2B5EF4-FFF2-40B4-BE49-F238E27FC236}">
                <a16:creationId xmlns:a16="http://schemas.microsoft.com/office/drawing/2014/main" id="{F9F4246B-AD2D-41D8-8F0D-0C8F4A36834E}"/>
              </a:ext>
            </a:extLst>
          </p:cNvPr>
          <p:cNvSpPr txBox="1">
            <a:spLocks/>
          </p:cNvSpPr>
          <p:nvPr/>
        </p:nvSpPr>
        <p:spPr>
          <a:xfrm>
            <a:off x="609600" y="3510796"/>
            <a:ext cx="8229600" cy="73054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200" b="0" i="0" u="none" strike="noStrike" kern="1200" cap="none" spc="0" normalizeH="0" baseline="0" noProof="0" dirty="0">
                <a:ln>
                  <a:noFill/>
                </a:ln>
                <a:solidFill>
                  <a:srgbClr val="000000"/>
                </a:solidFill>
                <a:effectLst/>
                <a:uLnTx/>
                <a:uFillTx/>
                <a:latin typeface="Liberation Sans" panose="020B0604020202020204"/>
              </a:rPr>
              <a:t>This entry reduces the balance in Manufacturing Overhead and increases Work in Process Inventory by $22,400.</a:t>
            </a:r>
            <a:endParaRPr kumimoji="0" lang="en-US" altLang="en-US" sz="2200" b="0" i="0" u="none" strike="noStrike" kern="1200" cap="none" spc="0" normalizeH="0" baseline="0" noProof="0" dirty="0">
              <a:ln>
                <a:noFill/>
              </a:ln>
              <a:solidFill>
                <a:srgbClr val="000000"/>
              </a:solidFill>
              <a:effectLst/>
              <a:uLnTx/>
              <a:uFillTx/>
              <a:latin typeface="Liberation Sans" panose="020B0604020202020204"/>
            </a:endParaRPr>
          </a:p>
        </p:txBody>
      </p:sp>
      <p:pic>
        <p:nvPicPr>
          <p:cNvPr id="16" name="Picture 2">
            <a:extLst>
              <a:ext uri="{FF2B5EF4-FFF2-40B4-BE49-F238E27FC236}">
                <a16:creationId xmlns:a16="http://schemas.microsoft.com/office/drawing/2014/main" id="{6353B528-2485-4B92-9C01-A9724041D02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733554" y="4589493"/>
            <a:ext cx="7353300" cy="1201707"/>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538203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Cost Accounting</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5" name="Rectangle 4"/>
          <p:cNvSpPr>
            <a:spLocks noChangeArrowheads="1"/>
          </p:cNvSpPr>
          <p:nvPr/>
        </p:nvSpPr>
        <p:spPr bwMode="auto">
          <a:xfrm>
            <a:off x="609599" y="1371600"/>
            <a:ext cx="8105775" cy="4953000"/>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137160"/>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ts val="1200"/>
              </a:spcBef>
              <a:buSzPct val="80000"/>
            </a:pPr>
            <a:r>
              <a:rPr lang="en-US" altLang="en-US" sz="2200" b="1" dirty="0">
                <a:solidFill>
                  <a:srgbClr val="0000FF">
                    <a:lumMod val="75000"/>
                  </a:srgbClr>
                </a:solidFill>
                <a:latin typeface="Liberation Sans" panose="020B0604020202020204" pitchFamily="34" charset="0"/>
              </a:rPr>
              <a:t>Cost Accounting</a:t>
            </a:r>
            <a:r>
              <a:rPr lang="en-US" altLang="en-US" sz="2200" dirty="0">
                <a:solidFill>
                  <a:srgbClr val="0000FF">
                    <a:lumMod val="75000"/>
                  </a:srgbClr>
                </a:solidFill>
                <a:latin typeface="Liberation Sans" panose="020B0604020202020204" pitchFamily="34" charset="0"/>
              </a:rPr>
              <a:t> </a:t>
            </a:r>
            <a:r>
              <a:rPr lang="en-US" altLang="en-US" sz="2200" dirty="0">
                <a:solidFill>
                  <a:srgbClr val="000000"/>
                </a:solidFill>
                <a:latin typeface="Liberation Sans" panose="020B0604020202020204" pitchFamily="34" charset="0"/>
              </a:rPr>
              <a:t>involves </a:t>
            </a:r>
            <a:r>
              <a:rPr lang="en-US" altLang="en-US" sz="2200" b="1" dirty="0">
                <a:solidFill>
                  <a:srgbClr val="000000"/>
                </a:solidFill>
                <a:latin typeface="Liberation Sans" panose="020B0604020202020204" pitchFamily="34" charset="0"/>
              </a:rPr>
              <a:t>measuring</a:t>
            </a:r>
            <a:r>
              <a:rPr lang="en-US" altLang="en-US" sz="2200" dirty="0">
                <a:solidFill>
                  <a:srgbClr val="000000"/>
                </a:solidFill>
                <a:latin typeface="Liberation Sans" panose="020B0604020202020204" pitchFamily="34" charset="0"/>
              </a:rPr>
              <a:t>, </a:t>
            </a:r>
            <a:r>
              <a:rPr lang="en-US" altLang="en-US" sz="2200" b="1" dirty="0">
                <a:solidFill>
                  <a:srgbClr val="000000"/>
                </a:solidFill>
                <a:latin typeface="Liberation Sans" panose="020B0604020202020204" pitchFamily="34" charset="0"/>
              </a:rPr>
              <a:t>recording</a:t>
            </a:r>
            <a:r>
              <a:rPr lang="en-US" altLang="en-US" sz="2200" dirty="0">
                <a:solidFill>
                  <a:srgbClr val="000000"/>
                </a:solidFill>
                <a:latin typeface="Liberation Sans" panose="020B0604020202020204" pitchFamily="34" charset="0"/>
              </a:rPr>
              <a:t>, and </a:t>
            </a:r>
            <a:r>
              <a:rPr lang="en-US" altLang="en-US" sz="2200" b="1" dirty="0">
                <a:solidFill>
                  <a:srgbClr val="000000"/>
                </a:solidFill>
                <a:latin typeface="Liberation Sans" panose="020B0604020202020204" pitchFamily="34" charset="0"/>
              </a:rPr>
              <a:t>reporting </a:t>
            </a:r>
            <a:r>
              <a:rPr lang="en-US" altLang="en-US" sz="2200" dirty="0">
                <a:solidFill>
                  <a:srgbClr val="000000"/>
                </a:solidFill>
                <a:latin typeface="Liberation Sans" panose="020B0604020202020204" pitchFamily="34" charset="0"/>
              </a:rPr>
              <a:t>product costs.</a:t>
            </a:r>
          </a:p>
          <a:p>
            <a:pPr>
              <a:lnSpc>
                <a:spcPct val="120000"/>
              </a:lnSpc>
              <a:spcBef>
                <a:spcPts val="1200"/>
              </a:spcBef>
              <a:buSzPct val="80000"/>
            </a:pPr>
            <a:r>
              <a:rPr lang="en-US" altLang="en-US" sz="2200" dirty="0">
                <a:solidFill>
                  <a:srgbClr val="000000"/>
                </a:solidFill>
                <a:latin typeface="Liberation Sans" panose="020B0604020202020204" pitchFamily="34" charset="0"/>
              </a:rPr>
              <a:t>The objective is to provide </a:t>
            </a:r>
            <a:r>
              <a:rPr lang="en-US" altLang="en-US" sz="2200" b="1" dirty="0">
                <a:solidFill>
                  <a:srgbClr val="000000"/>
                </a:solidFill>
                <a:latin typeface="Liberation Sans" panose="020B0604020202020204" pitchFamily="34" charset="0"/>
              </a:rPr>
              <a:t>unit cost information </a:t>
            </a:r>
            <a:r>
              <a:rPr lang="en-US" altLang="en-US" sz="2200" dirty="0">
                <a:solidFill>
                  <a:srgbClr val="000000"/>
                </a:solidFill>
                <a:latin typeface="Liberation Sans" panose="020B0604020202020204" pitchFamily="34" charset="0"/>
              </a:rPr>
              <a:t>for pricing, cost control, inventory valuation, financial statement presentation.</a:t>
            </a:r>
          </a:p>
          <a:p>
            <a:pPr marL="463550" indent="-463550">
              <a:lnSpc>
                <a:spcPct val="120000"/>
              </a:lnSpc>
              <a:spcBef>
                <a:spcPct val="500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Two basic types of cost accounting systems:</a:t>
            </a:r>
          </a:p>
          <a:p>
            <a:pPr>
              <a:lnSpc>
                <a:spcPct val="120000"/>
              </a:lnSpc>
              <a:spcBef>
                <a:spcPct val="50000"/>
              </a:spcBef>
              <a:buClr>
                <a:srgbClr val="800000"/>
              </a:buClr>
              <a:buSzPct val="80000"/>
            </a:pPr>
            <a:r>
              <a:rPr lang="en-US" altLang="en-US" sz="2200" dirty="0">
                <a:solidFill>
                  <a:srgbClr val="000000"/>
                </a:solidFill>
                <a:latin typeface="Liberation Sans" panose="020B0604020202020204" pitchFamily="34" charset="0"/>
              </a:rPr>
              <a:t>	(1) a </a:t>
            </a:r>
            <a:r>
              <a:rPr lang="en-US" altLang="en-US" sz="2200" b="1" dirty="0">
                <a:solidFill>
                  <a:srgbClr val="000000"/>
                </a:solidFill>
                <a:latin typeface="Liberation Sans" panose="020B0604020202020204" pitchFamily="34" charset="0"/>
              </a:rPr>
              <a:t>process cost system</a:t>
            </a:r>
            <a:endParaRPr lang="en-US" altLang="en-US" sz="2200" dirty="0">
              <a:solidFill>
                <a:srgbClr val="000000"/>
              </a:solidFill>
              <a:latin typeface="Liberation Sans" panose="020B0604020202020204" pitchFamily="34" charset="0"/>
            </a:endParaRPr>
          </a:p>
          <a:p>
            <a:pPr>
              <a:lnSpc>
                <a:spcPct val="120000"/>
              </a:lnSpc>
              <a:spcBef>
                <a:spcPct val="50000"/>
              </a:spcBef>
              <a:buClr>
                <a:srgbClr val="800000"/>
              </a:buClr>
              <a:buSzPct val="80000"/>
            </a:pPr>
            <a:r>
              <a:rPr lang="en-US" altLang="en-US" sz="2200" dirty="0">
                <a:solidFill>
                  <a:srgbClr val="000000"/>
                </a:solidFill>
                <a:latin typeface="Liberation Sans" panose="020B0604020202020204" pitchFamily="34" charset="0"/>
              </a:rPr>
              <a:t>	(2) a </a:t>
            </a:r>
            <a:r>
              <a:rPr lang="en-US" altLang="en-US" sz="2200" b="1" dirty="0">
                <a:solidFill>
                  <a:srgbClr val="000000"/>
                </a:solidFill>
                <a:latin typeface="Liberation Sans" panose="020B0604020202020204" pitchFamily="34" charset="0"/>
              </a:rPr>
              <a:t>job order cost system</a:t>
            </a:r>
            <a:endParaRPr lang="en-US" altLang="en-US" sz="2200"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a:t>
            </a:fld>
            <a:endParaRPr lang="en-US"/>
          </a:p>
        </p:txBody>
      </p:sp>
    </p:spTree>
    <p:extLst>
      <p:ext uri="{BB962C8B-B14F-4D97-AF65-F5344CB8AC3E}">
        <p14:creationId xmlns:p14="http://schemas.microsoft.com/office/powerpoint/2010/main" val="4197130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96810" y="1760006"/>
            <a:ext cx="5285189" cy="4696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8564" name="Text Box 4"/>
          <p:cNvSpPr txBox="1">
            <a:spLocks noChangeArrowheads="1"/>
          </p:cNvSpPr>
          <p:nvPr/>
        </p:nvSpPr>
        <p:spPr bwMode="auto">
          <a:xfrm>
            <a:off x="5478463" y="624363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1" i="1" u="none" strike="noStrike" kern="1200" cap="none" spc="0" normalizeH="0" baseline="0" noProof="0" dirty="0">
              <a:ln>
                <a:noFill/>
              </a:ln>
              <a:solidFill>
                <a:srgbClr val="000000"/>
              </a:solidFill>
              <a:effectLst>
                <a:outerShdw blurRad="38100" dist="38100" dir="2700000" algn="tl">
                  <a:srgbClr val="C0C0C0"/>
                </a:outerShdw>
              </a:effectLst>
              <a:uLnTx/>
              <a:uFillTx/>
              <a:latin typeface="Liberation Sans" panose="020B0604020202020204" pitchFamily="34" charset="0"/>
              <a:ea typeface="+mn-ea"/>
              <a:cs typeface="+mn-cs"/>
            </a:endParaRPr>
          </a:p>
        </p:txBody>
      </p:sp>
      <p:sp>
        <p:nvSpPr>
          <p:cNvPr id="578567" name="Text Box 7"/>
          <p:cNvSpPr txBox="1">
            <a:spLocks noChangeArrowheads="1"/>
          </p:cNvSpPr>
          <p:nvPr/>
        </p:nvSpPr>
        <p:spPr bwMode="auto">
          <a:xfrm>
            <a:off x="533399" y="1800640"/>
            <a:ext cx="2438400"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1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The sum of the </a:t>
            </a:r>
            <a:r>
              <a:rPr kumimoji="0" lang="en-US" altLang="en-US" sz="20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manufacturing overhead </a:t>
            </a: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columns of the job cost sheets should equal the manufacturing overhead debited  (i.e. applied) to Work in Process Inventory.</a:t>
            </a:r>
          </a:p>
        </p:txBody>
      </p:sp>
      <p:sp>
        <p:nvSpPr>
          <p:cNvPr id="9"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0" name="Rectangle 1031"/>
          <p:cNvSpPr txBox="1">
            <a:spLocks noChangeArrowheads="1"/>
          </p:cNvSpPr>
          <p:nvPr/>
        </p:nvSpPr>
        <p:spPr>
          <a:xfrm>
            <a:off x="609600" y="381000"/>
            <a:ext cx="7848600" cy="560388"/>
          </a:xfrm>
          <a:prstGeom prst="rect">
            <a:avLst/>
          </a:prstGeom>
          <a:solidFill>
            <a:schemeClr val="bg1"/>
          </a:solidFill>
          <a:ln w="63500">
            <a:noFill/>
            <a:miter lim="800000"/>
            <a:headEnd/>
            <a:tailEnd/>
          </a:ln>
          <a:effectLst/>
        </p:spPr>
        <p:txBody>
          <a:bodyPr vert="horz" wrap="square" lIns="90488" tIns="44450" rIns="90488" bIns="44450" numCol="1" anchor="t" anchorCtr="0" compatLnSpc="1">
            <a:prstTxWarp prst="textNoShape">
              <a:avLst/>
            </a:prstTxWarp>
          </a:bodyPr>
          <a:lstStyle>
            <a:defPPr>
              <a:defRPr lang="en-US"/>
            </a:defPPr>
            <a:lvl1pPr algn="l">
              <a:defRPr sz="3200" b="1" i="0">
                <a:solidFill>
                  <a:srgbClr val="000099"/>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Predetermined Overhead Rate</a:t>
            </a:r>
          </a:p>
        </p:txBody>
      </p:sp>
      <p:sp>
        <p:nvSpPr>
          <p:cNvPr id="3" name="Slide Number Placeholder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DC0C925-CA2C-4877-801F-2333FE03CFC6}"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
        <p:nvSpPr>
          <p:cNvPr id="8" name="TextBox 7">
            <a:extLst>
              <a:ext uri="{FF2B5EF4-FFF2-40B4-BE49-F238E27FC236}">
                <a16:creationId xmlns:a16="http://schemas.microsoft.com/office/drawing/2014/main" id="{AF556588-DBD2-4BF1-86EB-252B65B59C42}"/>
              </a:ext>
            </a:extLst>
          </p:cNvPr>
          <p:cNvSpPr txBox="1"/>
          <p:nvPr/>
        </p:nvSpPr>
        <p:spPr>
          <a:xfrm>
            <a:off x="533399" y="1192213"/>
            <a:ext cx="8077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Posting applied overhead to subsidiary ledger</a:t>
            </a:r>
          </a:p>
        </p:txBody>
      </p:sp>
    </p:spTree>
    <p:extLst>
      <p:ext uri="{BB962C8B-B14F-4D97-AF65-F5344CB8AC3E}">
        <p14:creationId xmlns:p14="http://schemas.microsoft.com/office/powerpoint/2010/main" val="766855133"/>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6" name="Rectangle 4"/>
          <p:cNvSpPr>
            <a:spLocks noChangeArrowheads="1"/>
          </p:cNvSpPr>
          <p:nvPr/>
        </p:nvSpPr>
        <p:spPr bwMode="auto">
          <a:xfrm>
            <a:off x="609600" y="1371600"/>
            <a:ext cx="8077200" cy="1371600"/>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45720"/>
          <a:lstStyle>
            <a:lvl1pPr algn="l">
              <a:defRPr sz="2400">
                <a:solidFill>
                  <a:schemeClr val="tx1"/>
                </a:solidFill>
                <a:latin typeface="Times New Roman" pitchFamily="18" charset="0"/>
              </a:defRPr>
            </a:lvl1pPr>
            <a:lvl2pPr marL="10287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25000"/>
              </a:lnSpc>
              <a:spcBef>
                <a:spcPts val="1200"/>
              </a:spcBef>
              <a:spcAft>
                <a:spcPct val="0"/>
              </a:spcAft>
              <a:buClrTx/>
              <a:buSzPct val="80000"/>
              <a:buFont typeface="Comic Sans MS" pitchFamily="66" charset="0"/>
              <a:buNone/>
              <a:tabLst/>
              <a:defRPr/>
            </a:pPr>
            <a:r>
              <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Manufacturing overhead costs are assigned to Work in Process</a:t>
            </a: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during the period to get timely information about the cost of a completed job.</a:t>
            </a:r>
          </a:p>
        </p:txBody>
      </p:sp>
      <p:sp>
        <p:nvSpPr>
          <p:cNvPr id="576517" name="Text Box 5"/>
          <p:cNvSpPr txBox="1">
            <a:spLocks noChangeArrowheads="1"/>
          </p:cNvSpPr>
          <p:nvPr/>
        </p:nvSpPr>
        <p:spPr bwMode="auto">
          <a:xfrm>
            <a:off x="5478463" y="624363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1" i="1" u="none" strike="noStrike" kern="1200" cap="none" spc="0" normalizeH="0" baseline="0" noProof="0" dirty="0">
              <a:ln>
                <a:noFill/>
              </a:ln>
              <a:solidFill>
                <a:srgbClr val="000000"/>
              </a:solidFill>
              <a:effectLst>
                <a:outerShdw blurRad="38100" dist="38100" dir="2700000" algn="tl">
                  <a:srgbClr val="C0C0C0"/>
                </a:outerShdw>
              </a:effectLst>
              <a:uLnTx/>
              <a:uFillTx/>
              <a:latin typeface="Liberation Sans" panose="020B0604020202020204" pitchFamily="34" charset="0"/>
              <a:ea typeface="+mn-ea"/>
              <a:cs typeface="+mn-cs"/>
            </a:endParaRPr>
          </a:p>
        </p:txBody>
      </p:sp>
      <p:sp>
        <p:nvSpPr>
          <p:cNvPr id="10"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 name="Rectangle 1031"/>
          <p:cNvSpPr txBox="1">
            <a:spLocks noChangeArrowheads="1"/>
          </p:cNvSpPr>
          <p:nvPr/>
        </p:nvSpPr>
        <p:spPr>
          <a:xfrm>
            <a:off x="609600" y="381000"/>
            <a:ext cx="7848600" cy="560388"/>
          </a:xfrm>
          <a:prstGeom prst="rect">
            <a:avLst/>
          </a:prstGeom>
          <a:solidFill>
            <a:schemeClr val="bg1"/>
          </a:solidFill>
          <a:ln w="63500">
            <a:noFill/>
            <a:miter lim="800000"/>
            <a:headEnd/>
            <a:tailEnd/>
          </a:ln>
          <a:effectLst/>
        </p:spPr>
        <p:txBody>
          <a:bodyPr vert="horz" wrap="square" lIns="90488" tIns="44450" rIns="90488" bIns="44450" numCol="1" anchor="t" anchorCtr="0" compatLnSpc="1">
            <a:prstTxWarp prst="textNoShape">
              <a:avLst/>
            </a:prstTxWarp>
          </a:bodyPr>
          <a:lstStyle>
            <a:defPPr>
              <a:defRPr lang="en-US"/>
            </a:defPPr>
            <a:lvl1pPr algn="l">
              <a:defRPr sz="3200" b="1" i="0">
                <a:solidFill>
                  <a:srgbClr val="000099"/>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Predetermined Overhead Rate</a:t>
            </a:r>
          </a:p>
        </p:txBody>
      </p:sp>
      <p:pic>
        <p:nvPicPr>
          <p:cNvPr id="1331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0" y="2895600"/>
            <a:ext cx="8181975" cy="2935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3276600" y="3581400"/>
            <a:ext cx="1905000" cy="1330702"/>
          </a:xfrm>
          <a:prstGeom prst="rect">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DC0C925-CA2C-4877-801F-2333FE03CFC6}" type="slidenum">
              <a:rPr kumimoji="0" lang="en-US" sz="1200" b="0" i="0" u="none" strike="noStrike" kern="1200" cap="none" spc="0" normalizeH="0" baseline="0" noProof="0" smtClean="0">
                <a:ln>
                  <a:noFill/>
                </a:ln>
                <a:solidFill>
                  <a:srgbClr val="000000">
                    <a:tint val="75000"/>
                  </a:srgbClr>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000000">
                  <a:tint val="75000"/>
                </a:srgb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9265404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381000" y="405608"/>
            <a:ext cx="8839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sz="3200" dirty="0">
                <a:latin typeface="Liberation Sans" panose="020B0604020202020204"/>
                <a:cs typeface="Calibri" panose="020F0502020204030204" pitchFamily="34" charset="0"/>
              </a:rPr>
              <a:t>DO IT! 3: Predetermined Overhead Rate</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42</a:t>
            </a:fld>
            <a:endParaRPr lang="en-US"/>
          </a:p>
        </p:txBody>
      </p:sp>
      <p:sp>
        <p:nvSpPr>
          <p:cNvPr id="9" name="Rectangle 4">
            <a:extLst>
              <a:ext uri="{FF2B5EF4-FFF2-40B4-BE49-F238E27FC236}">
                <a16:creationId xmlns:a16="http://schemas.microsoft.com/office/drawing/2014/main" id="{B6D731EA-4DE0-4D3D-95F4-3B1D3F9215B5}"/>
              </a:ext>
            </a:extLst>
          </p:cNvPr>
          <p:cNvSpPr>
            <a:spLocks noChangeArrowheads="1"/>
          </p:cNvSpPr>
          <p:nvPr/>
        </p:nvSpPr>
        <p:spPr bwMode="auto">
          <a:xfrm>
            <a:off x="609600" y="1371600"/>
            <a:ext cx="8153400" cy="334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1143000" indent="-457200" algn="l">
              <a:defRPr sz="2400">
                <a:solidFill>
                  <a:schemeClr val="tx1"/>
                </a:solidFill>
                <a:latin typeface="Times New Roman" pitchFamily="18" charset="0"/>
              </a:defRPr>
            </a:lvl2pPr>
            <a:lvl3pPr marL="1657350" indent="-457200" algn="l">
              <a:defRPr sz="2400">
                <a:solidFill>
                  <a:schemeClr val="tx1"/>
                </a:solidFill>
                <a:latin typeface="Times New Roman" pitchFamily="18" charset="0"/>
              </a:defRPr>
            </a:lvl3pPr>
            <a:lvl4pPr marL="2228850" indent="-457200" algn="l">
              <a:defRPr sz="2400">
                <a:solidFill>
                  <a:schemeClr val="tx1"/>
                </a:solidFill>
                <a:latin typeface="Times New Roman" pitchFamily="18" charset="0"/>
              </a:defRPr>
            </a:lvl4pPr>
            <a:lvl5pPr marL="2800350" indent="-457200" algn="l">
              <a:defRPr sz="2400">
                <a:solidFill>
                  <a:schemeClr val="tx1"/>
                </a:solidFill>
                <a:latin typeface="Times New Roman" pitchFamily="18" charset="0"/>
              </a:defRPr>
            </a:lvl5pPr>
            <a:lvl6pPr marL="3257550" indent="-457200" eaLnBrk="0" fontAlgn="base" hangingPunct="0">
              <a:spcBef>
                <a:spcPct val="0"/>
              </a:spcBef>
              <a:spcAft>
                <a:spcPct val="0"/>
              </a:spcAft>
              <a:defRPr sz="2400">
                <a:solidFill>
                  <a:schemeClr val="tx1"/>
                </a:solidFill>
                <a:latin typeface="Times New Roman" pitchFamily="18" charset="0"/>
              </a:defRPr>
            </a:lvl6pPr>
            <a:lvl7pPr marL="3714750" indent="-457200" eaLnBrk="0" fontAlgn="base" hangingPunct="0">
              <a:spcBef>
                <a:spcPct val="0"/>
              </a:spcBef>
              <a:spcAft>
                <a:spcPct val="0"/>
              </a:spcAft>
              <a:defRPr sz="2400">
                <a:solidFill>
                  <a:schemeClr val="tx1"/>
                </a:solidFill>
                <a:latin typeface="Times New Roman" pitchFamily="18" charset="0"/>
              </a:defRPr>
            </a:lvl7pPr>
            <a:lvl8pPr marL="4171950" indent="-457200" eaLnBrk="0" fontAlgn="base" hangingPunct="0">
              <a:spcBef>
                <a:spcPct val="0"/>
              </a:spcBef>
              <a:spcAft>
                <a:spcPct val="0"/>
              </a:spcAft>
              <a:defRPr sz="2400">
                <a:solidFill>
                  <a:schemeClr val="tx1"/>
                </a:solidFill>
                <a:latin typeface="Times New Roman" pitchFamily="18" charset="0"/>
              </a:defRPr>
            </a:lvl8pPr>
            <a:lvl9pPr marL="4629150" indent="-4572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20000"/>
              </a:lnSpc>
              <a:spcBef>
                <a:spcPct val="6000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Stanley Company produces specialized safety devices. For the year, manufacturing overhead costs are expected to be $160,000. Expected machine usage is 40,000 hours. The company assigns overhead </a:t>
            </a:r>
            <a:r>
              <a:rPr kumimoji="0" 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based on machine hours</a:t>
            </a:r>
            <a:r>
              <a:rPr kumimoji="0" 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Job No. 302 used 2,000 machine hours.</a:t>
            </a:r>
          </a:p>
          <a:p>
            <a:pPr marL="0" marR="0" lvl="0" indent="0" algn="l" defTabSz="914400" rtl="0" eaLnBrk="0" fontAlgn="base" latinLnBrk="0" hangingPunct="0">
              <a:lnSpc>
                <a:spcPct val="120000"/>
              </a:lnSpc>
              <a:spcBef>
                <a:spcPct val="6000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Compute the predetermined overhead rate.</a:t>
            </a:r>
            <a:endParaRPr kumimoji="0" lang="en-US" sz="2200" b="1" i="0" u="none" strike="noStrike" kern="1200" cap="none" spc="0" normalizeH="0" baseline="0" noProof="0" dirty="0">
              <a:ln>
                <a:noFill/>
              </a:ln>
              <a:solidFill>
                <a:srgbClr val="E70000">
                  <a:lumMod val="50000"/>
                </a:srgbClr>
              </a:solidFill>
              <a:effectLst/>
              <a:uLnTx/>
              <a:uFillTx/>
              <a:latin typeface="Liberation Sans" panose="020B0604020202020204" pitchFamily="34" charset="0"/>
              <a:ea typeface="+mn-ea"/>
              <a:cs typeface="+mn-cs"/>
            </a:endParaRPr>
          </a:p>
          <a:p>
            <a:pPr marL="0" marR="0" lvl="0" indent="0" algn="l" defTabSz="914400" rtl="0" eaLnBrk="0" fontAlgn="base" latinLnBrk="0" hangingPunct="0">
              <a:lnSpc>
                <a:spcPct val="120000"/>
              </a:lnSpc>
              <a:spcBef>
                <a:spcPct val="60000"/>
              </a:spcBef>
              <a:spcAft>
                <a:spcPct val="0"/>
              </a:spcAft>
              <a:buClrTx/>
              <a:buSzTx/>
              <a:buFontTx/>
              <a:buNone/>
              <a:tabLst/>
              <a:defRPr/>
            </a:pPr>
            <a:r>
              <a:rPr kumimoji="0" lang="en-US" altLang="en-US" sz="2200" b="1" i="0" u="none" strike="noStrike" kern="1200" cap="none" spc="0" normalizeH="0" baseline="0" noProof="0" dirty="0">
                <a:ln>
                  <a:noFill/>
                </a:ln>
                <a:solidFill>
                  <a:srgbClr val="E70000">
                    <a:lumMod val="50000"/>
                  </a:srgbClr>
                </a:solidFill>
                <a:effectLst/>
                <a:uLnTx/>
                <a:uFillTx/>
                <a:latin typeface="Liberation Sans" panose="020B0604020202020204" pitchFamily="34" charset="0"/>
                <a:ea typeface="+mn-ea"/>
                <a:cs typeface="+mn-cs"/>
              </a:rPr>
              <a:t>Solution</a:t>
            </a:r>
          </a:p>
        </p:txBody>
      </p:sp>
      <p:sp>
        <p:nvSpPr>
          <p:cNvPr id="10" name="Rectangle 9">
            <a:extLst>
              <a:ext uri="{FF2B5EF4-FFF2-40B4-BE49-F238E27FC236}">
                <a16:creationId xmlns:a16="http://schemas.microsoft.com/office/drawing/2014/main" id="{0199E409-5537-4CC9-93AB-067B689B70A2}"/>
              </a:ext>
            </a:extLst>
          </p:cNvPr>
          <p:cNvSpPr/>
          <p:nvPr/>
        </p:nvSpPr>
        <p:spPr>
          <a:xfrm>
            <a:off x="609600" y="4714053"/>
            <a:ext cx="8077200" cy="49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20000"/>
              </a:lnSpc>
              <a:spcBef>
                <a:spcPct val="6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$160,000 ÷ 40,000 hours = </a:t>
            </a:r>
            <a:r>
              <a:rPr kumimoji="0" lang="en-US" sz="24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$4.00 per machine hour</a:t>
            </a:r>
          </a:p>
        </p:txBody>
      </p:sp>
    </p:spTree>
    <p:extLst>
      <p:ext uri="{BB962C8B-B14F-4D97-AF65-F5344CB8AC3E}">
        <p14:creationId xmlns:p14="http://schemas.microsoft.com/office/powerpoint/2010/main" val="28326190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381000" y="405608"/>
            <a:ext cx="8839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sz="3200" dirty="0">
                <a:latin typeface="Liberation Sans" panose="020B0604020202020204"/>
                <a:cs typeface="Calibri" panose="020F0502020204030204" pitchFamily="34" charset="0"/>
              </a:rPr>
              <a:t>DO IT! 3: Predetermined Overhead Rate</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43</a:t>
            </a:fld>
            <a:endParaRPr lang="en-US"/>
          </a:p>
        </p:txBody>
      </p:sp>
      <p:sp>
        <p:nvSpPr>
          <p:cNvPr id="9" name="Rectangle 4">
            <a:extLst>
              <a:ext uri="{FF2B5EF4-FFF2-40B4-BE49-F238E27FC236}">
                <a16:creationId xmlns:a16="http://schemas.microsoft.com/office/drawing/2014/main" id="{B6D731EA-4DE0-4D3D-95F4-3B1D3F9215B5}"/>
              </a:ext>
            </a:extLst>
          </p:cNvPr>
          <p:cNvSpPr>
            <a:spLocks noChangeArrowheads="1"/>
          </p:cNvSpPr>
          <p:nvPr/>
        </p:nvSpPr>
        <p:spPr bwMode="auto">
          <a:xfrm>
            <a:off x="609600" y="1371600"/>
            <a:ext cx="8153400" cy="371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1143000" indent="-457200" algn="l">
              <a:defRPr sz="2400">
                <a:solidFill>
                  <a:schemeClr val="tx1"/>
                </a:solidFill>
                <a:latin typeface="Times New Roman" pitchFamily="18" charset="0"/>
              </a:defRPr>
            </a:lvl2pPr>
            <a:lvl3pPr marL="1657350" indent="-457200" algn="l">
              <a:defRPr sz="2400">
                <a:solidFill>
                  <a:schemeClr val="tx1"/>
                </a:solidFill>
                <a:latin typeface="Times New Roman" pitchFamily="18" charset="0"/>
              </a:defRPr>
            </a:lvl3pPr>
            <a:lvl4pPr marL="2228850" indent="-457200" algn="l">
              <a:defRPr sz="2400">
                <a:solidFill>
                  <a:schemeClr val="tx1"/>
                </a:solidFill>
                <a:latin typeface="Times New Roman" pitchFamily="18" charset="0"/>
              </a:defRPr>
            </a:lvl4pPr>
            <a:lvl5pPr marL="2800350" indent="-457200" algn="l">
              <a:defRPr sz="2400">
                <a:solidFill>
                  <a:schemeClr val="tx1"/>
                </a:solidFill>
                <a:latin typeface="Times New Roman" pitchFamily="18" charset="0"/>
              </a:defRPr>
            </a:lvl5pPr>
            <a:lvl6pPr marL="3257550" indent="-457200" eaLnBrk="0" fontAlgn="base" hangingPunct="0">
              <a:spcBef>
                <a:spcPct val="0"/>
              </a:spcBef>
              <a:spcAft>
                <a:spcPct val="0"/>
              </a:spcAft>
              <a:defRPr sz="2400">
                <a:solidFill>
                  <a:schemeClr val="tx1"/>
                </a:solidFill>
                <a:latin typeface="Times New Roman" pitchFamily="18" charset="0"/>
              </a:defRPr>
            </a:lvl6pPr>
            <a:lvl7pPr marL="3714750" indent="-457200" eaLnBrk="0" fontAlgn="base" hangingPunct="0">
              <a:spcBef>
                <a:spcPct val="0"/>
              </a:spcBef>
              <a:spcAft>
                <a:spcPct val="0"/>
              </a:spcAft>
              <a:defRPr sz="2400">
                <a:solidFill>
                  <a:schemeClr val="tx1"/>
                </a:solidFill>
                <a:latin typeface="Times New Roman" pitchFamily="18" charset="0"/>
              </a:defRPr>
            </a:lvl7pPr>
            <a:lvl8pPr marL="4171950" indent="-457200" eaLnBrk="0" fontAlgn="base" hangingPunct="0">
              <a:spcBef>
                <a:spcPct val="0"/>
              </a:spcBef>
              <a:spcAft>
                <a:spcPct val="0"/>
              </a:spcAft>
              <a:defRPr sz="2400">
                <a:solidFill>
                  <a:schemeClr val="tx1"/>
                </a:solidFill>
                <a:latin typeface="Times New Roman" pitchFamily="18" charset="0"/>
              </a:defRPr>
            </a:lvl8pPr>
            <a:lvl9pPr marL="4629150" indent="-4572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20000"/>
              </a:lnSpc>
              <a:spcBef>
                <a:spcPct val="6000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Stanley Company produces specialized safety devices. For the year, manufacturing overhead costs are expected to be $160,000. Expected machine usage is 40,000 hours. The company assigns overhead </a:t>
            </a:r>
            <a:r>
              <a:rPr kumimoji="0" 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based on machine hours</a:t>
            </a:r>
            <a:r>
              <a:rPr kumimoji="0" 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Job No. 302 used 2,000 machine hours.</a:t>
            </a:r>
          </a:p>
          <a:p>
            <a:pPr marL="0" marR="0" lvl="0" indent="0" algn="l" defTabSz="914400" rtl="0" eaLnBrk="0" fontAlgn="base" latinLnBrk="0" hangingPunct="0">
              <a:lnSpc>
                <a:spcPct val="120000"/>
              </a:lnSpc>
              <a:spcBef>
                <a:spcPct val="6000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Determine the amount of overhead to allocate to Job No. 302.</a:t>
            </a:r>
          </a:p>
          <a:p>
            <a:pPr marL="0" marR="0" lvl="0" indent="0" algn="l" defTabSz="914400" rtl="0" eaLnBrk="0" fontAlgn="base" latinLnBrk="0" hangingPunct="0">
              <a:lnSpc>
                <a:spcPct val="120000"/>
              </a:lnSpc>
              <a:spcBef>
                <a:spcPct val="60000"/>
              </a:spcBef>
              <a:spcAft>
                <a:spcPct val="0"/>
              </a:spcAft>
              <a:buClrTx/>
              <a:buSzTx/>
              <a:buFontTx/>
              <a:buNone/>
              <a:tabLst/>
              <a:defRPr/>
            </a:pPr>
            <a:r>
              <a:rPr kumimoji="0" lang="en-US" altLang="en-US" sz="2200" b="1" i="0" u="none" strike="noStrike" kern="1200" cap="none" spc="0" normalizeH="0" baseline="0" noProof="0" dirty="0">
                <a:ln>
                  <a:noFill/>
                </a:ln>
                <a:solidFill>
                  <a:srgbClr val="E70000">
                    <a:lumMod val="50000"/>
                  </a:srgbClr>
                </a:solidFill>
                <a:effectLst/>
                <a:uLnTx/>
                <a:uFillTx/>
                <a:latin typeface="Liberation Sans" panose="020B0604020202020204" pitchFamily="34" charset="0"/>
                <a:ea typeface="+mn-ea"/>
                <a:cs typeface="+mn-cs"/>
              </a:rPr>
              <a:t>Solution</a:t>
            </a:r>
          </a:p>
        </p:txBody>
      </p:sp>
      <p:sp>
        <p:nvSpPr>
          <p:cNvPr id="8" name="Rectangle 7">
            <a:extLst>
              <a:ext uri="{FF2B5EF4-FFF2-40B4-BE49-F238E27FC236}">
                <a16:creationId xmlns:a16="http://schemas.microsoft.com/office/drawing/2014/main" id="{E8B044B2-0043-491D-A305-D3645FB8B892}"/>
              </a:ext>
            </a:extLst>
          </p:cNvPr>
          <p:cNvSpPr/>
          <p:nvPr/>
        </p:nvSpPr>
        <p:spPr>
          <a:xfrm>
            <a:off x="609600" y="4739623"/>
            <a:ext cx="8077200" cy="49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20000"/>
              </a:lnSpc>
              <a:spcBef>
                <a:spcPct val="6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2,000 hours x $4.00 = </a:t>
            </a:r>
            <a:r>
              <a:rPr kumimoji="0" lang="en-US" sz="24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$8,000</a:t>
            </a:r>
          </a:p>
        </p:txBody>
      </p:sp>
    </p:spTree>
    <p:extLst>
      <p:ext uri="{BB962C8B-B14F-4D97-AF65-F5344CB8AC3E}">
        <p14:creationId xmlns:p14="http://schemas.microsoft.com/office/powerpoint/2010/main" val="27927653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381000" y="405608"/>
            <a:ext cx="8839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sz="3200" dirty="0">
                <a:latin typeface="Liberation Sans" panose="020B0604020202020204"/>
                <a:cs typeface="Calibri" panose="020F0502020204030204" pitchFamily="34" charset="0"/>
              </a:rPr>
              <a:t>DO IT! 3: Predetermined Overhead Rate</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44</a:t>
            </a:fld>
            <a:endParaRPr lang="en-US"/>
          </a:p>
        </p:txBody>
      </p:sp>
      <p:sp>
        <p:nvSpPr>
          <p:cNvPr id="9" name="Rectangle 4">
            <a:extLst>
              <a:ext uri="{FF2B5EF4-FFF2-40B4-BE49-F238E27FC236}">
                <a16:creationId xmlns:a16="http://schemas.microsoft.com/office/drawing/2014/main" id="{B6D731EA-4DE0-4D3D-95F4-3B1D3F9215B5}"/>
              </a:ext>
            </a:extLst>
          </p:cNvPr>
          <p:cNvSpPr>
            <a:spLocks noChangeArrowheads="1"/>
          </p:cNvSpPr>
          <p:nvPr/>
        </p:nvSpPr>
        <p:spPr bwMode="auto">
          <a:xfrm>
            <a:off x="609600" y="1371600"/>
            <a:ext cx="8153400" cy="371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1143000" indent="-457200" algn="l">
              <a:defRPr sz="2400">
                <a:solidFill>
                  <a:schemeClr val="tx1"/>
                </a:solidFill>
                <a:latin typeface="Times New Roman" pitchFamily="18" charset="0"/>
              </a:defRPr>
            </a:lvl2pPr>
            <a:lvl3pPr marL="1657350" indent="-457200" algn="l">
              <a:defRPr sz="2400">
                <a:solidFill>
                  <a:schemeClr val="tx1"/>
                </a:solidFill>
                <a:latin typeface="Times New Roman" pitchFamily="18" charset="0"/>
              </a:defRPr>
            </a:lvl3pPr>
            <a:lvl4pPr marL="2228850" indent="-457200" algn="l">
              <a:defRPr sz="2400">
                <a:solidFill>
                  <a:schemeClr val="tx1"/>
                </a:solidFill>
                <a:latin typeface="Times New Roman" pitchFamily="18" charset="0"/>
              </a:defRPr>
            </a:lvl4pPr>
            <a:lvl5pPr marL="2800350" indent="-457200" algn="l">
              <a:defRPr sz="2400">
                <a:solidFill>
                  <a:schemeClr val="tx1"/>
                </a:solidFill>
                <a:latin typeface="Times New Roman" pitchFamily="18" charset="0"/>
              </a:defRPr>
            </a:lvl5pPr>
            <a:lvl6pPr marL="3257550" indent="-457200" eaLnBrk="0" fontAlgn="base" hangingPunct="0">
              <a:spcBef>
                <a:spcPct val="0"/>
              </a:spcBef>
              <a:spcAft>
                <a:spcPct val="0"/>
              </a:spcAft>
              <a:defRPr sz="2400">
                <a:solidFill>
                  <a:schemeClr val="tx1"/>
                </a:solidFill>
                <a:latin typeface="Times New Roman" pitchFamily="18" charset="0"/>
              </a:defRPr>
            </a:lvl6pPr>
            <a:lvl7pPr marL="3714750" indent="-457200" eaLnBrk="0" fontAlgn="base" hangingPunct="0">
              <a:spcBef>
                <a:spcPct val="0"/>
              </a:spcBef>
              <a:spcAft>
                <a:spcPct val="0"/>
              </a:spcAft>
              <a:defRPr sz="2400">
                <a:solidFill>
                  <a:schemeClr val="tx1"/>
                </a:solidFill>
                <a:latin typeface="Times New Roman" pitchFamily="18" charset="0"/>
              </a:defRPr>
            </a:lvl7pPr>
            <a:lvl8pPr marL="4171950" indent="-457200" eaLnBrk="0" fontAlgn="base" hangingPunct="0">
              <a:spcBef>
                <a:spcPct val="0"/>
              </a:spcBef>
              <a:spcAft>
                <a:spcPct val="0"/>
              </a:spcAft>
              <a:defRPr sz="2400">
                <a:solidFill>
                  <a:schemeClr val="tx1"/>
                </a:solidFill>
                <a:latin typeface="Times New Roman" pitchFamily="18" charset="0"/>
              </a:defRPr>
            </a:lvl8pPr>
            <a:lvl9pPr marL="4629150" indent="-4572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20000"/>
              </a:lnSpc>
              <a:spcBef>
                <a:spcPct val="6000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Stanley Company produces specialized safety devices. For the year, manufacturing overhead costs are expected to be $160,000. Expected machine usage is 40,000 hours. The company assigns overhead </a:t>
            </a:r>
            <a:r>
              <a:rPr kumimoji="0" 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based on machine hours</a:t>
            </a:r>
            <a:r>
              <a:rPr kumimoji="0" 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Job No. 302 used 2,000 machine hours.</a:t>
            </a:r>
          </a:p>
          <a:p>
            <a:pPr marL="0" marR="0" lvl="0" indent="0" algn="l" defTabSz="914400" rtl="0" eaLnBrk="0" fontAlgn="base" latinLnBrk="0" hangingPunct="0">
              <a:lnSpc>
                <a:spcPct val="120000"/>
              </a:lnSpc>
              <a:spcBef>
                <a:spcPct val="60000"/>
              </a:spcBef>
              <a:spcAft>
                <a:spcPct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Prepare the entry to assign overhead to Job No. 302 on March 31.</a:t>
            </a:r>
          </a:p>
          <a:p>
            <a:pPr marL="0" marR="0" lvl="0" indent="0" algn="l" defTabSz="914400" rtl="0" eaLnBrk="0" fontAlgn="base" latinLnBrk="0" hangingPunct="0">
              <a:lnSpc>
                <a:spcPct val="120000"/>
              </a:lnSpc>
              <a:spcBef>
                <a:spcPct val="60000"/>
              </a:spcBef>
              <a:spcAft>
                <a:spcPct val="0"/>
              </a:spcAft>
              <a:buClrTx/>
              <a:buSzTx/>
              <a:buFontTx/>
              <a:buNone/>
              <a:tabLst/>
              <a:defRPr/>
            </a:pPr>
            <a:r>
              <a:rPr kumimoji="0" lang="en-US" altLang="en-US" sz="2200" b="1" i="0" u="none" strike="noStrike" kern="1200" cap="none" spc="0" normalizeH="0" baseline="0" noProof="0" dirty="0">
                <a:ln>
                  <a:noFill/>
                </a:ln>
                <a:solidFill>
                  <a:srgbClr val="E70000">
                    <a:lumMod val="50000"/>
                  </a:srgbClr>
                </a:solidFill>
                <a:effectLst/>
                <a:uLnTx/>
                <a:uFillTx/>
                <a:latin typeface="Liberation Sans" panose="020B0604020202020204" pitchFamily="34" charset="0"/>
                <a:ea typeface="+mn-ea"/>
                <a:cs typeface="+mn-cs"/>
              </a:rPr>
              <a:t>Solution</a:t>
            </a:r>
          </a:p>
        </p:txBody>
      </p:sp>
      <p:sp>
        <p:nvSpPr>
          <p:cNvPr id="12" name="Content Placeholder 6">
            <a:extLst>
              <a:ext uri="{FF2B5EF4-FFF2-40B4-BE49-F238E27FC236}">
                <a16:creationId xmlns:a16="http://schemas.microsoft.com/office/drawing/2014/main" id="{A2C4C40B-368F-447E-9331-33277BCFEB8D}"/>
              </a:ext>
            </a:extLst>
          </p:cNvPr>
          <p:cNvSpPr txBox="1">
            <a:spLocks/>
          </p:cNvSpPr>
          <p:nvPr/>
        </p:nvSpPr>
        <p:spPr>
          <a:xfrm>
            <a:off x="679269" y="5082937"/>
            <a:ext cx="8534400" cy="42197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400" i="0" u="none" strike="noStrike" kern="1200" cap="none" spc="0" normalizeH="0" baseline="0" noProof="0" dirty="0">
                <a:ln>
                  <a:noFill/>
                </a:ln>
                <a:solidFill>
                  <a:srgbClr val="000000"/>
                </a:solidFill>
                <a:effectLst/>
                <a:uLnTx/>
                <a:uFillTx/>
                <a:latin typeface="Liberation Sans" panose="020B0604020202020204"/>
              </a:rPr>
              <a:t>Work in Process Inventory 	     8,000</a:t>
            </a:r>
          </a:p>
        </p:txBody>
      </p:sp>
      <p:sp>
        <p:nvSpPr>
          <p:cNvPr id="13" name="Content Placeholder 5">
            <a:extLst>
              <a:ext uri="{FF2B5EF4-FFF2-40B4-BE49-F238E27FC236}">
                <a16:creationId xmlns:a16="http://schemas.microsoft.com/office/drawing/2014/main" id="{9CC128C6-F791-49D6-AA65-CE22133BD3FA}"/>
              </a:ext>
            </a:extLst>
          </p:cNvPr>
          <p:cNvSpPr txBox="1">
            <a:spLocks/>
          </p:cNvSpPr>
          <p:nvPr/>
        </p:nvSpPr>
        <p:spPr>
          <a:xfrm>
            <a:off x="679269" y="5656422"/>
            <a:ext cx="8534400" cy="467307"/>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00"/>
              </a:spcBef>
              <a:spcAft>
                <a:spcPts val="0"/>
              </a:spcAft>
              <a:buClrTx/>
              <a:buSzTx/>
              <a:buFont typeface="Arial"/>
              <a:buNone/>
              <a:tabLst/>
              <a:defRPr/>
            </a:pPr>
            <a:r>
              <a:rPr kumimoji="0" lang="en-US" altLang="en-US" sz="2800" b="1" i="0" u="none" strike="noStrike" kern="1200" cap="none" spc="0" normalizeH="0" baseline="0" noProof="0" dirty="0">
                <a:ln>
                  <a:noFill/>
                </a:ln>
                <a:solidFill>
                  <a:srgbClr val="000000"/>
                </a:solidFill>
                <a:effectLst/>
                <a:uLnTx/>
                <a:uFillTx/>
                <a:latin typeface="Calibri" panose="020F0502020204030204"/>
                <a:cs typeface="Times New Roman" charset="0"/>
              </a:rPr>
              <a:t>        </a:t>
            </a:r>
            <a:r>
              <a:rPr lang="en-US" altLang="en-US" sz="2400" dirty="0">
                <a:solidFill>
                  <a:srgbClr val="000000"/>
                </a:solidFill>
                <a:latin typeface="Liberation Sans" panose="020B0604020202020204"/>
              </a:rPr>
              <a:t>Manufacturing Overhead 		      8,000</a:t>
            </a:r>
            <a:endParaRPr lang="en-US" sz="2400" dirty="0">
              <a:solidFill>
                <a:srgbClr val="000000"/>
              </a:solidFill>
              <a:latin typeface="Liberation Sans" panose="020B0604020202020204"/>
            </a:endParaRPr>
          </a:p>
        </p:txBody>
      </p:sp>
    </p:spTree>
    <p:extLst>
      <p:ext uri="{BB962C8B-B14F-4D97-AF65-F5344CB8AC3E}">
        <p14:creationId xmlns:p14="http://schemas.microsoft.com/office/powerpoint/2010/main" val="2209630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15-4</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Entries for Jobs Completed and Sold</a:t>
            </a:r>
          </a:p>
        </p:txBody>
      </p:sp>
      <p:sp>
        <p:nvSpPr>
          <p:cNvPr id="2" name="Slide Number Placeholder 1"/>
          <p:cNvSpPr>
            <a:spLocks noGrp="1"/>
          </p:cNvSpPr>
          <p:nvPr>
            <p:ph type="sldNum" sz="quarter" idx="12"/>
          </p:nvPr>
        </p:nvSpPr>
        <p:spPr/>
        <p:txBody>
          <a:bodyPr/>
          <a:lstStyle/>
          <a:p>
            <a:fld id="{15212A8B-4FC5-4F9B-BAD0-392E604C503A}" type="slidenum">
              <a:rPr lang="en-US" smtClean="0"/>
              <a:t>45</a:t>
            </a:fld>
            <a:endParaRPr lang="en-US"/>
          </a:p>
        </p:txBody>
      </p:sp>
    </p:spTree>
    <p:extLst>
      <p:ext uri="{BB962C8B-B14F-4D97-AF65-F5344CB8AC3E}">
        <p14:creationId xmlns:p14="http://schemas.microsoft.com/office/powerpoint/2010/main" val="310872081"/>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2782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Finished goods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Cost of goods sold</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Summary of job order cost flows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Job order for service companies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Advantages and disadvantages of job order costing</a:t>
            </a:r>
          </a:p>
        </p:txBody>
      </p:sp>
      <p:sp>
        <p:nvSpPr>
          <p:cNvPr id="2" name="Slide Number Placeholder 1"/>
          <p:cNvSpPr>
            <a:spLocks noGrp="1"/>
          </p:cNvSpPr>
          <p:nvPr>
            <p:ph type="sldNum" sz="quarter" idx="12"/>
          </p:nvPr>
        </p:nvSpPr>
        <p:spPr/>
        <p:txBody>
          <a:bodyPr/>
          <a:lstStyle/>
          <a:p>
            <a:fld id="{15212A8B-4FC5-4F9B-BAD0-392E604C503A}" type="slidenum">
              <a:rPr lang="en-US" smtClean="0"/>
              <a:t>46</a:t>
            </a:fld>
            <a:endParaRPr lang="en-US"/>
          </a:p>
        </p:txBody>
      </p:sp>
    </p:spTree>
    <p:extLst>
      <p:ext uri="{BB962C8B-B14F-4D97-AF65-F5344CB8AC3E}">
        <p14:creationId xmlns:p14="http://schemas.microsoft.com/office/powerpoint/2010/main" val="2660861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Completed Job Cost Sheet</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5" name="Rectangle 4"/>
          <p:cNvSpPr>
            <a:spLocks noChangeArrowheads="1"/>
          </p:cNvSpPr>
          <p:nvPr/>
        </p:nvSpPr>
        <p:spPr bwMode="auto">
          <a:xfrm>
            <a:off x="609600" y="1192214"/>
            <a:ext cx="8105775" cy="1169986"/>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137160"/>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0" marR="0" lvl="1" indent="0" algn="l" defTabSz="914400" rtl="0" eaLnBrk="1" fontAlgn="auto" latinLnBrk="0" hangingPunct="1">
              <a:lnSpc>
                <a:spcPct val="90000"/>
              </a:lnSpc>
              <a:spcBef>
                <a:spcPts val="1000"/>
              </a:spcBef>
              <a:spcAft>
                <a:spcPts val="0"/>
              </a:spcAft>
              <a:buClr>
                <a:srgbClr val="800000"/>
              </a:buClr>
              <a:buSzPct val="100000"/>
              <a:buFont typeface="Arial"/>
              <a:buNone/>
              <a:tabLst/>
              <a:defRPr/>
            </a:pPr>
            <a:r>
              <a:rPr kumimoji="0" lang="en-US" b="0" i="0" u="none" strike="noStrike" kern="1200" cap="none" spc="0" normalizeH="0" baseline="0" noProof="0" dirty="0">
                <a:ln>
                  <a:noFill/>
                </a:ln>
                <a:solidFill>
                  <a:srgbClr val="000000"/>
                </a:solidFill>
                <a:effectLst/>
                <a:uLnTx/>
                <a:uFillTx/>
                <a:latin typeface="Liberation Sans" panose="020B0604020202020204"/>
                <a:ea typeface="Calibri" panose="020F0502020204030204" pitchFamily="34" charset="0"/>
                <a:cs typeface="Times New Roman" panose="02020603050405020304" pitchFamily="18" charset="0"/>
              </a:rPr>
              <a:t>When a job is completed, Wallace Company summarizes the costs and completes the lower portion of the applicable job cost sheet.</a:t>
            </a:r>
            <a:endParaRPr kumimoji="0" lang="en-IN" b="0" i="0" u="none" strike="noStrike" kern="1200" cap="none" spc="0" normalizeH="0" baseline="0" noProof="0" dirty="0">
              <a:ln>
                <a:noFill/>
              </a:ln>
              <a:solidFill>
                <a:srgbClr val="000000"/>
              </a:solidFill>
              <a:effectLst/>
              <a:uLnTx/>
              <a:uFillTx/>
              <a:latin typeface="Liberation Sans" panose="020B0604020202020204"/>
              <a:ea typeface="Source Sans Pro"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47</a:t>
            </a:fld>
            <a:endParaRPr lang="en-US"/>
          </a:p>
        </p:txBody>
      </p:sp>
      <p:pic>
        <p:nvPicPr>
          <p:cNvPr id="6" name="Content Placeholder 5" descr="An illustration of a completed job cost sheet. The labels on the job cost sheet are as follows: job number, 101; quality, 1,000; item, electronic sensors; date requested, January 5; for, Tanner Company; date completed, January 31. The four-column table has the following column titles, date, direct materials, direct labor, and manufacturing overhead. The listed dates are: January 6; January 10; January 12; January 26; January 31. The amounts listed under direct materials are: $1,000; 7,000; 4,000 with a total of $ 12,000. The items listed under direct labor are, $ 9,000; 6,000 with a total of $15,000. The amounts listed under manufacturing overhead are: $7,200; 4,800 with a total of 12,000. The labels below the table reads, cost of completed job; direct materials, $ 12,000; direct labor, 15,000; manufacturing overhead, 12,000; total cost, $39,000; unit cost ($39,000 divided by 1,000), $3,900.&#10;">
            <a:extLst>
              <a:ext uri="{FF2B5EF4-FFF2-40B4-BE49-F238E27FC236}">
                <a16:creationId xmlns:a16="http://schemas.microsoft.com/office/drawing/2014/main" id="{EF85D28F-8578-4165-870D-C24F33E42472}"/>
              </a:ext>
            </a:extLst>
          </p:cNvPr>
          <p:cNvPicPr>
            <a:picLocks noChangeAspect="1"/>
          </p:cNvPicPr>
          <p:nvPr/>
        </p:nvPicPr>
        <p:blipFill>
          <a:blip r:embed="rId3"/>
          <a:stretch>
            <a:fillRect/>
          </a:stretch>
        </p:blipFill>
        <p:spPr>
          <a:xfrm>
            <a:off x="1633205" y="2450166"/>
            <a:ext cx="5877590" cy="4126450"/>
          </a:xfrm>
          <a:prstGeom prst="rect">
            <a:avLst/>
          </a:prstGeom>
        </p:spPr>
      </p:pic>
    </p:spTree>
    <p:extLst>
      <p:ext uri="{BB962C8B-B14F-4D97-AF65-F5344CB8AC3E}">
        <p14:creationId xmlns:p14="http://schemas.microsoft.com/office/powerpoint/2010/main" val="4068290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Assigning Costs to Finished Goods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5" name="Rectangle 4"/>
          <p:cNvSpPr>
            <a:spLocks noChangeArrowheads="1"/>
          </p:cNvSpPr>
          <p:nvPr/>
        </p:nvSpPr>
        <p:spPr bwMode="auto">
          <a:xfrm>
            <a:off x="609600" y="1192214"/>
            <a:ext cx="8105775" cy="1169986"/>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137160"/>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0" marR="0" lvl="1" indent="0" algn="l" defTabSz="914400" rtl="0" eaLnBrk="1" fontAlgn="auto" latinLnBrk="0" hangingPunct="1">
              <a:lnSpc>
                <a:spcPct val="90000"/>
              </a:lnSpc>
              <a:spcBef>
                <a:spcPts val="1000"/>
              </a:spcBef>
              <a:spcAft>
                <a:spcPts val="0"/>
              </a:spcAft>
              <a:buClr>
                <a:srgbClr val="800000"/>
              </a:buClr>
              <a:buSzPct val="100000"/>
              <a:buFont typeface="Arial"/>
              <a:buNone/>
              <a:tabLst/>
              <a:defRPr/>
            </a:pPr>
            <a:r>
              <a:rPr kumimoji="0" lang="en-US" b="0" i="0" u="none" strike="noStrike" kern="1200" cap="none" spc="0" normalizeH="0" baseline="0" noProof="0" dirty="0">
                <a:ln>
                  <a:noFill/>
                </a:ln>
                <a:solidFill>
                  <a:srgbClr val="000000"/>
                </a:solidFill>
                <a:effectLst/>
                <a:uLnTx/>
                <a:uFillTx/>
                <a:latin typeface="Liberation Sans" panose="020B0604020202020204"/>
                <a:ea typeface="Calibri" panose="020F0502020204030204" pitchFamily="34" charset="0"/>
                <a:cs typeface="Times New Roman" panose="02020603050405020304" pitchFamily="18" charset="0"/>
              </a:rPr>
              <a:t>When a job is finished, Wallace transfers total cost to finished goods inventory. Recording the finished job as shown.</a:t>
            </a:r>
          </a:p>
        </p:txBody>
      </p:sp>
      <p:sp>
        <p:nvSpPr>
          <p:cNvPr id="2" name="Slide Number Placeholder 1"/>
          <p:cNvSpPr>
            <a:spLocks noGrp="1"/>
          </p:cNvSpPr>
          <p:nvPr>
            <p:ph type="sldNum" sz="quarter" idx="12"/>
          </p:nvPr>
        </p:nvSpPr>
        <p:spPr/>
        <p:txBody>
          <a:bodyPr/>
          <a:lstStyle/>
          <a:p>
            <a:fld id="{15212A8B-4FC5-4F9B-BAD0-392E604C503A}" type="slidenum">
              <a:rPr lang="en-US" smtClean="0"/>
              <a:t>48</a:t>
            </a:fld>
            <a:endParaRPr lang="en-US"/>
          </a:p>
        </p:txBody>
      </p:sp>
      <p:sp>
        <p:nvSpPr>
          <p:cNvPr id="12" name="Content Placeholder 2">
            <a:extLst>
              <a:ext uri="{FF2B5EF4-FFF2-40B4-BE49-F238E27FC236}">
                <a16:creationId xmlns:a16="http://schemas.microsoft.com/office/drawing/2014/main" id="{61E3B493-D101-4DB9-A66C-A6FB51A951CA}"/>
              </a:ext>
            </a:extLst>
          </p:cNvPr>
          <p:cNvSpPr txBox="1">
            <a:spLocks/>
          </p:cNvSpPr>
          <p:nvPr/>
        </p:nvSpPr>
        <p:spPr>
          <a:xfrm>
            <a:off x="609600" y="2774951"/>
            <a:ext cx="8229600" cy="438625"/>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Jan. 31  Finished Goods Inventory 	  39,000</a:t>
            </a:r>
          </a:p>
        </p:txBody>
      </p:sp>
      <p:sp>
        <p:nvSpPr>
          <p:cNvPr id="13" name="Content Placeholder 5">
            <a:extLst>
              <a:ext uri="{FF2B5EF4-FFF2-40B4-BE49-F238E27FC236}">
                <a16:creationId xmlns:a16="http://schemas.microsoft.com/office/drawing/2014/main" id="{79ED89F8-E729-4402-BF83-A3C0D30E710A}"/>
              </a:ext>
            </a:extLst>
          </p:cNvPr>
          <p:cNvSpPr txBox="1">
            <a:spLocks/>
          </p:cNvSpPr>
          <p:nvPr/>
        </p:nvSpPr>
        <p:spPr>
          <a:xfrm>
            <a:off x="304800" y="3352800"/>
            <a:ext cx="8534400" cy="457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altLang="en-US" sz="2600" dirty="0">
                <a:latin typeface="+mn-lt"/>
                <a:cs typeface="Times New Roman" panose="02020603050405020304" pitchFamily="18" charset="0"/>
              </a:rPr>
              <a:t>                     </a:t>
            </a:r>
            <a:r>
              <a:rPr lang="en-US" altLang="en-US" sz="2400" dirty="0">
                <a:latin typeface="Liberation Sans" panose="020B0604020202020204"/>
                <a:cs typeface="Times New Roman" panose="02020603050405020304" pitchFamily="18" charset="0"/>
              </a:rPr>
              <a:t>Work in Process Inventory                  39,000</a:t>
            </a:r>
            <a:endParaRPr lang="en-IN" sz="2400" dirty="0">
              <a:latin typeface="Liberation Sans" panose="020B0604020202020204"/>
              <a:cs typeface="Times New Roman" panose="02020603050405020304" pitchFamily="18" charset="0"/>
            </a:endParaRPr>
          </a:p>
        </p:txBody>
      </p:sp>
      <p:pic>
        <p:nvPicPr>
          <p:cNvPr id="14" name="Content Placeholder 9" descr="The t-account for work in process goods inventory has 24,000, 28,000 and 22,400 as debit and 39,000 as credit. The t-account for finished goods inventory has 39,000 as debit. Which is obtained from the credit of 39,000 in work in process goods inventory.  &#10;">
            <a:extLst>
              <a:ext uri="{FF2B5EF4-FFF2-40B4-BE49-F238E27FC236}">
                <a16:creationId xmlns:a16="http://schemas.microsoft.com/office/drawing/2014/main" id="{04DF8B85-FD4E-4299-875C-3144C92DF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451825"/>
            <a:ext cx="8001000" cy="1357949"/>
          </a:xfrm>
          <a:prstGeom prst="rect">
            <a:avLst/>
          </a:prstGeom>
        </p:spPr>
      </p:pic>
    </p:spTree>
    <p:extLst>
      <p:ext uri="{BB962C8B-B14F-4D97-AF65-F5344CB8AC3E}">
        <p14:creationId xmlns:p14="http://schemas.microsoft.com/office/powerpoint/2010/main" val="400217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Assigning Costs to Finished Goods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49</a:t>
            </a:fld>
            <a:endParaRPr lang="en-US"/>
          </a:p>
        </p:txBody>
      </p:sp>
      <p:sp>
        <p:nvSpPr>
          <p:cNvPr id="9" name="TextBox 8">
            <a:extLst>
              <a:ext uri="{FF2B5EF4-FFF2-40B4-BE49-F238E27FC236}">
                <a16:creationId xmlns:a16="http://schemas.microsoft.com/office/drawing/2014/main" id="{BD3C1B51-AA6C-43E9-A24F-19F7263BCDDC}"/>
              </a:ext>
            </a:extLst>
          </p:cNvPr>
          <p:cNvSpPr txBox="1"/>
          <p:nvPr/>
        </p:nvSpPr>
        <p:spPr>
          <a:xfrm>
            <a:off x="533399" y="1192213"/>
            <a:ext cx="8077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Journal entries to sell goods and record cost of sales</a:t>
            </a:r>
          </a:p>
        </p:txBody>
      </p:sp>
      <p:sp>
        <p:nvSpPr>
          <p:cNvPr id="10" name="Content Placeholder 13">
            <a:extLst>
              <a:ext uri="{FF2B5EF4-FFF2-40B4-BE49-F238E27FC236}">
                <a16:creationId xmlns:a16="http://schemas.microsoft.com/office/drawing/2014/main" id="{8ABB0151-7EFD-444D-BA0D-526F22DF95C1}"/>
              </a:ext>
            </a:extLst>
          </p:cNvPr>
          <p:cNvSpPr txBox="1">
            <a:spLocks/>
          </p:cNvSpPr>
          <p:nvPr/>
        </p:nvSpPr>
        <p:spPr>
          <a:xfrm>
            <a:off x="532964" y="1728202"/>
            <a:ext cx="8534400" cy="838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sz="2600" b="0" i="0" u="none" strike="noStrike" kern="1200" cap="none" spc="0" normalizeH="0" baseline="0" noProof="0" dirty="0">
                <a:ln>
                  <a:noFill/>
                </a:ln>
                <a:solidFill>
                  <a:srgbClr val="000000"/>
                </a:solidFill>
                <a:effectLst/>
                <a:uLnTx/>
                <a:uFillTx/>
                <a:latin typeface="Liberation Sans" panose="020B0604020202020204"/>
              </a:rPr>
              <a:t>On January 31 Wallace Company sells on account Job No. 101 for $50,000. The job cost $39,000. Recording the sale as follows.</a:t>
            </a:r>
          </a:p>
        </p:txBody>
      </p:sp>
      <p:sp>
        <p:nvSpPr>
          <p:cNvPr id="11" name="Content Placeholder 5">
            <a:extLst>
              <a:ext uri="{FF2B5EF4-FFF2-40B4-BE49-F238E27FC236}">
                <a16:creationId xmlns:a16="http://schemas.microsoft.com/office/drawing/2014/main" id="{F5AB0431-E3F1-4CE3-A90A-87AF76C24268}"/>
              </a:ext>
            </a:extLst>
          </p:cNvPr>
          <p:cNvSpPr txBox="1">
            <a:spLocks/>
          </p:cNvSpPr>
          <p:nvPr/>
        </p:nvSpPr>
        <p:spPr>
          <a:xfrm>
            <a:off x="532964" y="3034929"/>
            <a:ext cx="8534400" cy="48479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Jan. 31  Accounts Receivable 	       50,000</a:t>
            </a:r>
          </a:p>
        </p:txBody>
      </p:sp>
      <p:sp>
        <p:nvSpPr>
          <p:cNvPr id="15" name="Content Placeholder 6">
            <a:extLst>
              <a:ext uri="{FF2B5EF4-FFF2-40B4-BE49-F238E27FC236}">
                <a16:creationId xmlns:a16="http://schemas.microsoft.com/office/drawing/2014/main" id="{C860F27A-CCC7-48EA-B8BB-009324D1BF93}"/>
              </a:ext>
            </a:extLst>
          </p:cNvPr>
          <p:cNvSpPr txBox="1">
            <a:spLocks/>
          </p:cNvSpPr>
          <p:nvPr/>
        </p:nvSpPr>
        <p:spPr>
          <a:xfrm>
            <a:off x="532964" y="3529185"/>
            <a:ext cx="8534400" cy="45980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altLang="en-US" dirty="0">
                <a:latin typeface="+mn-lt"/>
                <a:cs typeface="Times New Roman" panose="02020603050405020304" pitchFamily="18" charset="0"/>
              </a:rPr>
              <a:t>                        </a:t>
            </a:r>
            <a:r>
              <a:rPr lang="en-US" altLang="en-US" sz="2400" dirty="0">
                <a:latin typeface="Liberation Sans" panose="020B0604020202020204"/>
                <a:cs typeface="Times New Roman" panose="02020603050405020304" pitchFamily="18" charset="0"/>
              </a:rPr>
              <a:t>Sales revenue                           </a:t>
            </a:r>
            <a:r>
              <a:rPr lang="en-US" altLang="en-US" sz="2400" dirty="0">
                <a:latin typeface="+mn-lt"/>
                <a:cs typeface="Times New Roman" panose="02020603050405020304" pitchFamily="18" charset="0"/>
              </a:rPr>
              <a:t>50,000</a:t>
            </a:r>
            <a:endParaRPr lang="en-IN" sz="2400" dirty="0">
              <a:latin typeface="+mn-lt"/>
              <a:cs typeface="Times New Roman" panose="02020603050405020304" pitchFamily="18" charset="0"/>
            </a:endParaRPr>
          </a:p>
        </p:txBody>
      </p:sp>
      <p:sp>
        <p:nvSpPr>
          <p:cNvPr id="16" name="Content Placeholder 7">
            <a:extLst>
              <a:ext uri="{FF2B5EF4-FFF2-40B4-BE49-F238E27FC236}">
                <a16:creationId xmlns:a16="http://schemas.microsoft.com/office/drawing/2014/main" id="{A88EEBF9-EAE4-45C3-AA9E-24ECD2042CB8}"/>
              </a:ext>
            </a:extLst>
          </p:cNvPr>
          <p:cNvSpPr txBox="1">
            <a:spLocks/>
          </p:cNvSpPr>
          <p:nvPr/>
        </p:nvSpPr>
        <p:spPr>
          <a:xfrm>
            <a:off x="532964" y="4101326"/>
            <a:ext cx="8534400" cy="4848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altLang="en-US" dirty="0">
                <a:latin typeface="+mn-lt"/>
                <a:cs typeface="Times New Roman" panose="02020603050405020304" pitchFamily="18" charset="0"/>
              </a:rPr>
              <a:t>             </a:t>
            </a:r>
            <a:r>
              <a:rPr lang="en-US" altLang="en-US" sz="2400" dirty="0">
                <a:latin typeface="Liberation Sans" panose="020B0604020202020204"/>
                <a:cs typeface="Times New Roman" panose="02020603050405020304" pitchFamily="18" charset="0"/>
              </a:rPr>
              <a:t>Cost of Goods Sold 	       39,000</a:t>
            </a:r>
          </a:p>
        </p:txBody>
      </p:sp>
      <p:sp>
        <p:nvSpPr>
          <p:cNvPr id="17" name="Content Placeholder 8">
            <a:extLst>
              <a:ext uri="{FF2B5EF4-FFF2-40B4-BE49-F238E27FC236}">
                <a16:creationId xmlns:a16="http://schemas.microsoft.com/office/drawing/2014/main" id="{754A8FD0-B7CA-4D47-89E1-D47BC090015F}"/>
              </a:ext>
            </a:extLst>
          </p:cNvPr>
          <p:cNvSpPr txBox="1">
            <a:spLocks/>
          </p:cNvSpPr>
          <p:nvPr/>
        </p:nvSpPr>
        <p:spPr>
          <a:xfrm>
            <a:off x="537446" y="4667636"/>
            <a:ext cx="8534400" cy="468627"/>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100000"/>
              </a:lnSpc>
              <a:spcBef>
                <a:spcPts val="600"/>
              </a:spcBef>
              <a:spcAft>
                <a:spcPts val="0"/>
              </a:spcAft>
              <a:tabLst>
                <a:tab pos="1371600" algn="l"/>
                <a:tab pos="1828800" algn="l"/>
                <a:tab pos="6858000" algn="r"/>
                <a:tab pos="8229600" algn="r"/>
              </a:tabLst>
            </a:pPr>
            <a:r>
              <a:rPr lang="en-US" altLang="en-US" dirty="0">
                <a:latin typeface="+mn-lt"/>
                <a:cs typeface="Times New Roman" panose="02020603050405020304" pitchFamily="18" charset="0"/>
              </a:rPr>
              <a:t>                        </a:t>
            </a:r>
            <a:r>
              <a:rPr lang="en-US" altLang="en-US" sz="2400" dirty="0">
                <a:latin typeface="Liberation Sans" panose="020B0604020202020204"/>
                <a:cs typeface="Times New Roman" panose="02020603050405020304" pitchFamily="18" charset="0"/>
              </a:rPr>
              <a:t>Finished Goods Inventory       39,000</a:t>
            </a:r>
          </a:p>
        </p:txBody>
      </p:sp>
      <p:pic>
        <p:nvPicPr>
          <p:cNvPr id="18" name="Content Placeholder 11" descr="The t-account for finished goods inventory has 39,000 as debit and credit. The t-account for cost of goods sold has 39,000 as debit. Which is obtained from the credit of 39,000 in finished goods inventory. &#10;">
            <a:extLst>
              <a:ext uri="{FF2B5EF4-FFF2-40B4-BE49-F238E27FC236}">
                <a16:creationId xmlns:a16="http://schemas.microsoft.com/office/drawing/2014/main" id="{41C45126-343F-4CF7-BEA3-D74E1B5B2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620962"/>
            <a:ext cx="7960189" cy="605209"/>
          </a:xfrm>
          <a:prstGeom prst="rect">
            <a:avLst/>
          </a:prstGeom>
        </p:spPr>
      </p:pic>
    </p:spTree>
    <p:extLst>
      <p:ext uri="{BB962C8B-B14F-4D97-AF65-F5344CB8AC3E}">
        <p14:creationId xmlns:p14="http://schemas.microsoft.com/office/powerpoint/2010/main" val="228188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5" grpId="0" build="p"/>
      <p:bldP spid="16" grpId="0" build="p"/>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60" name="Rectangle 4"/>
          <p:cNvSpPr>
            <a:spLocks noChangeArrowheads="1"/>
          </p:cNvSpPr>
          <p:nvPr/>
        </p:nvSpPr>
        <p:spPr bwMode="auto">
          <a:xfrm>
            <a:off x="498143" y="1219200"/>
            <a:ext cx="8217231" cy="3124200"/>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45720">
            <a:normAutofit fontScale="92500"/>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463550" indent="-463550">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Used when a </a:t>
            </a:r>
            <a:r>
              <a:rPr lang="en-US" altLang="en-US" sz="2200" b="1" dirty="0">
                <a:solidFill>
                  <a:srgbClr val="000000"/>
                </a:solidFill>
                <a:latin typeface="Liberation Sans" panose="020B0604020202020204" pitchFamily="34" charset="0"/>
              </a:rPr>
              <a:t>large volume of similar products </a:t>
            </a:r>
            <a:r>
              <a:rPr lang="en-US" altLang="en-US" sz="2200" dirty="0">
                <a:solidFill>
                  <a:srgbClr val="000000"/>
                </a:solidFill>
                <a:latin typeface="Liberation Sans" panose="020B0604020202020204" pitchFamily="34" charset="0"/>
              </a:rPr>
              <a:t>are manufactured (cereal, refining of petroleum, production of ice cream).</a:t>
            </a:r>
          </a:p>
          <a:p>
            <a:pPr marL="463550" indent="-463550">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Production is continuous.</a:t>
            </a:r>
          </a:p>
          <a:p>
            <a:pPr marL="463550" indent="-463550">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Costs are accumulated for a time period (week or month).</a:t>
            </a:r>
          </a:p>
          <a:p>
            <a:pPr marL="463550" indent="-463550">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Costs are assigned to departments or processes for a specified period of time.</a:t>
            </a:r>
          </a:p>
        </p:txBody>
      </p:sp>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Process Cost System</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pic>
        <p:nvPicPr>
          <p:cNvPr id="5" name="Picture 31"/>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339558" y="4217158"/>
            <a:ext cx="8534400" cy="21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C998C58B-C7C7-4221-9003-0AD513776469}" type="slidenum">
              <a:rPr lang="en-US" smtClean="0"/>
              <a:t>5</a:t>
            </a:fld>
            <a:endParaRPr lang="en-US"/>
          </a:p>
        </p:txBody>
      </p:sp>
    </p:spTree>
    <p:extLst>
      <p:ext uri="{BB962C8B-B14F-4D97-AF65-F5344CB8AC3E}">
        <p14:creationId xmlns:p14="http://schemas.microsoft.com/office/powerpoint/2010/main" val="3184052998"/>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Assigning Costs to Finished Goods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50</a:t>
            </a:fld>
            <a:endParaRPr lang="en-US"/>
          </a:p>
        </p:txBody>
      </p:sp>
      <p:sp>
        <p:nvSpPr>
          <p:cNvPr id="9" name="TextBox 8">
            <a:extLst>
              <a:ext uri="{FF2B5EF4-FFF2-40B4-BE49-F238E27FC236}">
                <a16:creationId xmlns:a16="http://schemas.microsoft.com/office/drawing/2014/main" id="{BD3C1B51-AA6C-43E9-A24F-19F7263BCDDC}"/>
              </a:ext>
            </a:extLst>
          </p:cNvPr>
          <p:cNvSpPr txBox="1"/>
          <p:nvPr/>
        </p:nvSpPr>
        <p:spPr>
          <a:xfrm>
            <a:off x="533399" y="1192213"/>
            <a:ext cx="8077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Flow of costs through the general ledger accounts</a:t>
            </a:r>
          </a:p>
        </p:txBody>
      </p:sp>
      <p:pic>
        <p:nvPicPr>
          <p:cNvPr id="12" name="Content Placeholder 5" descr="An illustration displays six t - accounts. The first one reads raw materials inventory on top with (1) 42,000 as debit, and (4) 30,000 as credit, with debit balance of 12,000. The second t account reads work in process inventory on top. It reads (4) 24,000, (5) 28,000, (6) 22,400 as debit and (7) 39,000 as credit with debit balance of 35,400. The next t account reads finished goods inventory on the top. It reads (7) 39,000 as debit, and (8) 39,000 as credit. The next t account reads cost of goods sold with debit of (8) 39,000. The next t account reads factory labor on top. It reads debit of (2) 32,000 and credit of (5) 32,000. The t account reads manufacturing overhead on top and has debits of (3) 13,800; (4) 6,000; and (5) 4,000 and credit of (6) 22,400 with a debit balance of 1,400.&#10;">
            <a:extLst>
              <a:ext uri="{FF2B5EF4-FFF2-40B4-BE49-F238E27FC236}">
                <a16:creationId xmlns:a16="http://schemas.microsoft.com/office/drawing/2014/main" id="{01D568A6-A3A4-4D7E-AD47-E031A3F42FE2}"/>
              </a:ext>
            </a:extLst>
          </p:cNvPr>
          <p:cNvPicPr>
            <a:picLocks noChangeAspect="1"/>
          </p:cNvPicPr>
          <p:nvPr/>
        </p:nvPicPr>
        <p:blipFill>
          <a:blip r:embed="rId3"/>
          <a:stretch>
            <a:fillRect/>
          </a:stretch>
        </p:blipFill>
        <p:spPr>
          <a:xfrm>
            <a:off x="609292" y="1653878"/>
            <a:ext cx="7848908" cy="4734940"/>
          </a:xfrm>
          <a:prstGeom prst="rect">
            <a:avLst/>
          </a:prstGeom>
        </p:spPr>
      </p:pic>
    </p:spTree>
    <p:extLst>
      <p:ext uri="{BB962C8B-B14F-4D97-AF65-F5344CB8AC3E}">
        <p14:creationId xmlns:p14="http://schemas.microsoft.com/office/powerpoint/2010/main" val="3591758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Summary of Job Order Cost Flows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51</a:t>
            </a:fld>
            <a:endParaRPr lang="en-US"/>
          </a:p>
        </p:txBody>
      </p:sp>
      <p:sp>
        <p:nvSpPr>
          <p:cNvPr id="13" name="Content Placeholder 2">
            <a:extLst>
              <a:ext uri="{FF2B5EF4-FFF2-40B4-BE49-F238E27FC236}">
                <a16:creationId xmlns:a16="http://schemas.microsoft.com/office/drawing/2014/main" id="{05877E66-14CD-4B70-B6CA-C1CD571902EE}"/>
              </a:ext>
            </a:extLst>
          </p:cNvPr>
          <p:cNvSpPr txBox="1">
            <a:spLocks/>
          </p:cNvSpPr>
          <p:nvPr/>
        </p:nvSpPr>
        <p:spPr>
          <a:xfrm>
            <a:off x="5334000" y="1882699"/>
            <a:ext cx="3474285" cy="367989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2600" b="0" i="0" u="none" strike="noStrike" kern="1200" cap="none" spc="0" normalizeH="0" baseline="0" noProof="0" dirty="0">
                <a:ln>
                  <a:noFill/>
                </a:ln>
                <a:solidFill>
                  <a:srgbClr val="000000"/>
                </a:solidFill>
                <a:effectLst/>
                <a:uLnTx/>
                <a:uFillTx/>
                <a:latin typeface="Liberation Sans" panose="020B0604020202020204"/>
              </a:rPr>
              <a:t>The job cost sheet summarizes the cost of jobs completed and not completed at the end of the accounting period. </a:t>
            </a:r>
          </a:p>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2600" b="0" i="0" u="none" strike="noStrike" kern="1200" cap="none" spc="0" normalizeH="0" baseline="0" noProof="0" dirty="0">
                <a:ln>
                  <a:noFill/>
                </a:ln>
                <a:solidFill>
                  <a:srgbClr val="000000"/>
                </a:solidFill>
                <a:effectLst/>
                <a:uLnTx/>
                <a:uFillTx/>
                <a:latin typeface="Liberation Sans" panose="020B0604020202020204"/>
              </a:rPr>
              <a:t>Jobs completed are transferred to finished goods to await sale.</a:t>
            </a:r>
          </a:p>
        </p:txBody>
      </p:sp>
      <p:pic>
        <p:nvPicPr>
          <p:cNvPr id="14" name="Content Placeholder 7" descr=" A diagram displays the flow of documents in a job order cost system. Material requisition slips; labor time tickets; and predetermined overhead rate lead to the creation of job cost sheet. &#10;">
            <a:extLst>
              <a:ext uri="{FF2B5EF4-FFF2-40B4-BE49-F238E27FC236}">
                <a16:creationId xmlns:a16="http://schemas.microsoft.com/office/drawing/2014/main" id="{BD5E0F0A-2BBB-4D57-A6EB-9976F0E1A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08150"/>
            <a:ext cx="4814447" cy="2841700"/>
          </a:xfrm>
          <a:prstGeom prst="rect">
            <a:avLst/>
          </a:prstGeom>
        </p:spPr>
      </p:pic>
    </p:spTree>
    <p:extLst>
      <p:ext uri="{BB962C8B-B14F-4D97-AF65-F5344CB8AC3E}">
        <p14:creationId xmlns:p14="http://schemas.microsoft.com/office/powerpoint/2010/main" val="3266229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83058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Job Order Costing for Service Companies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52</a:t>
            </a:fld>
            <a:endParaRPr lang="en-US"/>
          </a:p>
        </p:txBody>
      </p:sp>
      <p:sp>
        <p:nvSpPr>
          <p:cNvPr id="9" name="Content Placeholder 2">
            <a:extLst>
              <a:ext uri="{FF2B5EF4-FFF2-40B4-BE49-F238E27FC236}">
                <a16:creationId xmlns:a16="http://schemas.microsoft.com/office/drawing/2014/main" id="{166C1EDA-B01C-45F1-9086-F6FC27F0E75D}"/>
              </a:ext>
            </a:extLst>
          </p:cNvPr>
          <p:cNvSpPr txBox="1">
            <a:spLocks/>
          </p:cNvSpPr>
          <p:nvPr/>
        </p:nvSpPr>
        <p:spPr>
          <a:xfrm>
            <a:off x="533400" y="1447804"/>
            <a:ext cx="8305800" cy="4536138"/>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While service companies do not have inventory, techniques of job order costing are still quite useful in many service-industry environments.  </a:t>
            </a:r>
          </a:p>
          <a:p>
            <a:pPr marL="0" marR="0" lvl="0" indent="0" algn="l" defTabSz="914400" rtl="0" eaLnBrk="1" fontAlgn="auto" latinLnBrk="0" hangingPunct="1">
              <a:lnSpc>
                <a:spcPct val="100000"/>
              </a:lnSpc>
              <a:spcBef>
                <a:spcPts val="1200"/>
              </a:spcBef>
              <a:spcAft>
                <a:spcPts val="0"/>
              </a:spcAft>
              <a:buClr>
                <a:srgbClr val="911B21"/>
              </a:buClr>
              <a:buSzPct val="75000"/>
              <a:buFont typeface="Arial"/>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Consider, for example, the </a:t>
            </a:r>
            <a:r>
              <a:rPr kumimoji="0" lang="en-US" altLang="en-US" sz="2400" b="1" i="0" u="none" strike="noStrike" kern="1200" cap="none" spc="0" normalizeH="0" baseline="0" noProof="0" dirty="0">
                <a:ln>
                  <a:noFill/>
                </a:ln>
                <a:solidFill>
                  <a:srgbClr val="911B21"/>
                </a:solidFill>
                <a:effectLst/>
                <a:uLnTx/>
                <a:uFillTx/>
                <a:latin typeface="Calibri" panose="020F0502020204030204"/>
                <a:cs typeface="Times New Roman" charset="0"/>
              </a:rPr>
              <a:t>Mayo Clinic </a:t>
            </a: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(health care), </a:t>
            </a:r>
            <a:r>
              <a:rPr kumimoji="0" lang="en-US" altLang="en-US" sz="2400" b="1" i="0" u="none" strike="noStrike" kern="1200" cap="none" spc="0" normalizeH="0" baseline="0" noProof="0" dirty="0">
                <a:ln>
                  <a:noFill/>
                </a:ln>
                <a:solidFill>
                  <a:srgbClr val="911B21"/>
                </a:solidFill>
                <a:effectLst/>
                <a:uLnTx/>
                <a:uFillTx/>
                <a:latin typeface="Calibri" panose="020F0502020204030204"/>
                <a:cs typeface="Times New Roman" charset="0"/>
              </a:rPr>
              <a:t>PricewaterhouseCoopers</a:t>
            </a: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 (accounting), and </a:t>
            </a:r>
            <a:r>
              <a:rPr kumimoji="0" lang="en-US" altLang="en-US" sz="2400" b="1" i="0" u="none" strike="noStrike" kern="1200" cap="none" spc="0" normalizeH="0" baseline="0" noProof="0" dirty="0">
                <a:ln>
                  <a:noFill/>
                </a:ln>
                <a:solidFill>
                  <a:srgbClr val="911B21"/>
                </a:solidFill>
                <a:effectLst/>
                <a:uLnTx/>
                <a:uFillTx/>
                <a:latin typeface="Calibri" panose="020F0502020204030204"/>
                <a:cs typeface="Times New Roman" charset="0"/>
              </a:rPr>
              <a:t>Goldman</a:t>
            </a:r>
            <a:r>
              <a:rPr kumimoji="0" lang="en-US" altLang="en-US" sz="2400" b="0" i="0" u="none" strike="noStrike" kern="1200" cap="none" spc="0" normalizeH="0" baseline="0" noProof="0" dirty="0">
                <a:ln>
                  <a:noFill/>
                </a:ln>
                <a:solidFill>
                  <a:srgbClr val="911B21"/>
                </a:solidFill>
                <a:effectLst/>
                <a:uLnTx/>
                <a:uFillTx/>
                <a:latin typeface="Calibri" panose="020F0502020204030204"/>
                <a:cs typeface="Times New Roman" charset="0"/>
              </a:rPr>
              <a:t> </a:t>
            </a:r>
            <a:r>
              <a:rPr kumimoji="0" lang="en-US" altLang="en-US" sz="2400" b="1" i="0" u="none" strike="noStrike" kern="1200" cap="none" spc="0" normalizeH="0" baseline="0" noProof="0" dirty="0">
                <a:ln>
                  <a:noFill/>
                </a:ln>
                <a:solidFill>
                  <a:srgbClr val="911B21"/>
                </a:solidFill>
                <a:effectLst/>
                <a:uLnTx/>
                <a:uFillTx/>
                <a:latin typeface="Calibri" panose="020F0502020204030204"/>
                <a:cs typeface="Times New Roman" charset="0"/>
              </a:rPr>
              <a:t>Sachs</a:t>
            </a:r>
            <a:r>
              <a:rPr kumimoji="0" lang="en-US" altLang="en-US" sz="2400" b="0" i="0" u="none" strike="noStrike" kern="1200" cap="none" spc="0" normalizeH="0" baseline="0" noProof="0" dirty="0">
                <a:ln>
                  <a:noFill/>
                </a:ln>
                <a:solidFill>
                  <a:srgbClr val="911B21"/>
                </a:solidFill>
                <a:effectLst/>
                <a:uLnTx/>
                <a:uFillTx/>
                <a:latin typeface="Calibri" panose="020F0502020204030204"/>
                <a:cs typeface="Times New Roman" charset="0"/>
              </a:rPr>
              <a:t> </a:t>
            </a:r>
            <a:r>
              <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(investment banking).</a:t>
            </a:r>
          </a:p>
          <a:p>
            <a:pPr marL="0" marR="0" lvl="0" indent="0" algn="l" defTabSz="914400" rtl="0" eaLnBrk="1" fontAlgn="auto" latinLnBrk="0" hangingPunct="1">
              <a:lnSpc>
                <a:spcPct val="100000"/>
              </a:lnSpc>
              <a:spcBef>
                <a:spcPts val="1200"/>
              </a:spcBef>
              <a:spcAft>
                <a:spcPts val="0"/>
              </a:spcAft>
              <a:buClr>
                <a:srgbClr val="911B21"/>
              </a:buClr>
              <a:buSzPct val="75000"/>
              <a:buFont typeface="Arial"/>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These companies need to keep </a:t>
            </a:r>
            <a:r>
              <a:rPr kumimoji="0" lang="en-US" sz="2400" b="1" i="0" u="none" strike="noStrike" kern="1200" cap="none" spc="0" normalizeH="0" baseline="0" noProof="0" dirty="0">
                <a:ln>
                  <a:noFill/>
                </a:ln>
                <a:solidFill>
                  <a:srgbClr val="000000"/>
                </a:solidFill>
                <a:effectLst/>
                <a:uLnTx/>
                <a:uFillTx/>
                <a:latin typeface="Calibri" panose="020F0502020204030204"/>
                <a:cs typeface="Times New Roman" charset="0"/>
              </a:rPr>
              <a:t>track of the cost of jobs performed for specific customers </a:t>
            </a:r>
            <a:r>
              <a:rPr kumimoji="0" lang="en-US" sz="2400" b="0" i="0" u="none" strike="noStrike" kern="1200" cap="none" spc="0" normalizeH="0" baseline="0" noProof="0" dirty="0">
                <a:ln>
                  <a:noFill/>
                </a:ln>
                <a:solidFill>
                  <a:srgbClr val="000000"/>
                </a:solidFill>
                <a:effectLst/>
                <a:uLnTx/>
                <a:uFillTx/>
                <a:latin typeface="Calibri" panose="020F0502020204030204"/>
                <a:cs typeface="Times New Roman" charset="0"/>
              </a:rPr>
              <a:t>to evaluate profitability of medical treatments, audits, or investment banking engagements.</a:t>
            </a:r>
            <a:endParaRPr kumimoji="0" lang="en-US" altLang="en-US" sz="2400" b="0" i="0" u="none" strike="noStrike" kern="1200" cap="none" spc="0" normalizeH="0" baseline="0" noProof="0" dirty="0">
              <a:ln>
                <a:noFill/>
              </a:ln>
              <a:solidFill>
                <a:srgbClr val="000000"/>
              </a:solidFill>
              <a:effectLst/>
              <a:uLnTx/>
              <a:uFillTx/>
              <a:latin typeface="Calibri" panose="020F0502020204030204"/>
              <a:cs typeface="Times New Roman" charset="0"/>
            </a:endParaRPr>
          </a:p>
        </p:txBody>
      </p:sp>
    </p:spTree>
    <p:extLst>
      <p:ext uri="{BB962C8B-B14F-4D97-AF65-F5344CB8AC3E}">
        <p14:creationId xmlns:p14="http://schemas.microsoft.com/office/powerpoint/2010/main" val="2284268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83058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Job Order Costing for Service Companies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53</a:t>
            </a:fld>
            <a:endParaRPr lang="en-US"/>
          </a:p>
        </p:txBody>
      </p:sp>
      <p:sp>
        <p:nvSpPr>
          <p:cNvPr id="6" name="TextBox 5">
            <a:extLst>
              <a:ext uri="{FF2B5EF4-FFF2-40B4-BE49-F238E27FC236}">
                <a16:creationId xmlns:a16="http://schemas.microsoft.com/office/drawing/2014/main" id="{75D7ED6A-1088-49A6-A751-2147191FF52D}"/>
              </a:ext>
            </a:extLst>
          </p:cNvPr>
          <p:cNvSpPr txBox="1"/>
          <p:nvPr/>
        </p:nvSpPr>
        <p:spPr>
          <a:xfrm>
            <a:off x="533399" y="1192213"/>
            <a:ext cx="8077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Assignment of supplies</a:t>
            </a:r>
          </a:p>
        </p:txBody>
      </p:sp>
      <p:sp>
        <p:nvSpPr>
          <p:cNvPr id="10" name="Content Placeholder 2">
            <a:extLst>
              <a:ext uri="{FF2B5EF4-FFF2-40B4-BE49-F238E27FC236}">
                <a16:creationId xmlns:a16="http://schemas.microsoft.com/office/drawing/2014/main" id="{383BFF07-30B7-42B9-B9EA-BB52CBF293ED}"/>
              </a:ext>
            </a:extLst>
          </p:cNvPr>
          <p:cNvSpPr txBox="1">
            <a:spLocks/>
          </p:cNvSpPr>
          <p:nvPr/>
        </p:nvSpPr>
        <p:spPr>
          <a:xfrm>
            <a:off x="533399" y="1806724"/>
            <a:ext cx="8534400" cy="11430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altLang="en-US" sz="2600" b="1" i="0" u="none" strike="noStrike" kern="1200" cap="none" spc="0" normalizeH="0" baseline="0" noProof="0" dirty="0">
                <a:ln>
                  <a:noFill/>
                </a:ln>
                <a:solidFill>
                  <a:srgbClr val="000000"/>
                </a:solidFill>
                <a:effectLst/>
                <a:uLnTx/>
                <a:uFillTx/>
                <a:latin typeface="Liberation Sans" panose="020B0604020202020204"/>
              </a:rPr>
              <a:t>Illustration: </a:t>
            </a:r>
            <a:r>
              <a:rPr kumimoji="0" lang="en-US" sz="2600" b="0" i="0" u="none" strike="noStrike" kern="1200" cap="none" spc="0" normalizeH="0" baseline="0" noProof="0" dirty="0">
                <a:ln>
                  <a:noFill/>
                </a:ln>
                <a:solidFill>
                  <a:srgbClr val="000000"/>
                </a:solidFill>
                <a:effectLst/>
                <a:uLnTx/>
                <a:uFillTx/>
                <a:latin typeface="Liberation Sans" panose="020B0604020202020204"/>
              </a:rPr>
              <a:t>Dorm Decor, an interior design company. The entry to record the assignment of $9,000 of supplies to projects ($7,000 direct and $2,000 indirect) is:</a:t>
            </a:r>
            <a:endParaRPr kumimoji="0" lang="en-US" altLang="en-US" sz="26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1" name="Content Placeholder 3">
            <a:extLst>
              <a:ext uri="{FF2B5EF4-FFF2-40B4-BE49-F238E27FC236}">
                <a16:creationId xmlns:a16="http://schemas.microsoft.com/office/drawing/2014/main" id="{8B5FC74B-BA1D-4420-80BA-58548CE2A370}"/>
              </a:ext>
            </a:extLst>
          </p:cNvPr>
          <p:cNvSpPr txBox="1">
            <a:spLocks/>
          </p:cNvSpPr>
          <p:nvPr/>
        </p:nvSpPr>
        <p:spPr>
          <a:xfrm>
            <a:off x="533399" y="3581400"/>
            <a:ext cx="8534400" cy="457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dirty="0">
                <a:latin typeface="Liberation Sans" panose="020B0604020202020204"/>
                <a:cs typeface="Times New Roman" panose="02020603050405020304" pitchFamily="18" charset="0"/>
              </a:rPr>
              <a:t>Service Contracts in Process 	     7,000</a:t>
            </a:r>
          </a:p>
        </p:txBody>
      </p:sp>
      <p:sp>
        <p:nvSpPr>
          <p:cNvPr id="12" name="Content Placeholder 4">
            <a:extLst>
              <a:ext uri="{FF2B5EF4-FFF2-40B4-BE49-F238E27FC236}">
                <a16:creationId xmlns:a16="http://schemas.microsoft.com/office/drawing/2014/main" id="{10D611C9-C71A-4C30-9077-6F10C4A864D5}"/>
              </a:ext>
            </a:extLst>
          </p:cNvPr>
          <p:cNvSpPr txBox="1">
            <a:spLocks/>
          </p:cNvSpPr>
          <p:nvPr/>
        </p:nvSpPr>
        <p:spPr>
          <a:xfrm>
            <a:off x="533399" y="4191000"/>
            <a:ext cx="8534400" cy="457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dirty="0">
                <a:latin typeface="Liberation Sans" panose="020B0604020202020204"/>
                <a:cs typeface="Times New Roman" panose="02020603050405020304" pitchFamily="18" charset="0"/>
              </a:rPr>
              <a:t>Operating Overhead 	               2,000</a:t>
            </a:r>
          </a:p>
        </p:txBody>
      </p:sp>
      <p:sp>
        <p:nvSpPr>
          <p:cNvPr id="13" name="Content Placeholder 7">
            <a:extLst>
              <a:ext uri="{FF2B5EF4-FFF2-40B4-BE49-F238E27FC236}">
                <a16:creationId xmlns:a16="http://schemas.microsoft.com/office/drawing/2014/main" id="{9F29196B-551C-495A-81F4-05DD7FB4A64A}"/>
              </a:ext>
            </a:extLst>
          </p:cNvPr>
          <p:cNvSpPr txBox="1">
            <a:spLocks/>
          </p:cNvSpPr>
          <p:nvPr/>
        </p:nvSpPr>
        <p:spPr>
          <a:xfrm>
            <a:off x="533399" y="4800600"/>
            <a:ext cx="8534400" cy="501984"/>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dirty="0">
                <a:latin typeface="+mn-lt"/>
                <a:cs typeface="Times New Roman" panose="02020603050405020304" pitchFamily="18" charset="0"/>
              </a:rPr>
              <a:t>            </a:t>
            </a:r>
            <a:r>
              <a:rPr lang="en-US" sz="2600" dirty="0">
                <a:latin typeface="Liberation Sans" panose="020B0604020202020204"/>
                <a:cs typeface="Times New Roman" panose="02020603050405020304" pitchFamily="18" charset="0"/>
              </a:rPr>
              <a:t>Supplies 		                           9,000</a:t>
            </a:r>
            <a:endParaRPr lang="en-IN" sz="26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225727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1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83058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Job Order Costing for Service Companies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54</a:t>
            </a:fld>
            <a:endParaRPr lang="en-US"/>
          </a:p>
        </p:txBody>
      </p:sp>
      <p:sp>
        <p:nvSpPr>
          <p:cNvPr id="6" name="TextBox 5">
            <a:extLst>
              <a:ext uri="{FF2B5EF4-FFF2-40B4-BE49-F238E27FC236}">
                <a16:creationId xmlns:a16="http://schemas.microsoft.com/office/drawing/2014/main" id="{75D7ED6A-1088-49A6-A751-2147191FF52D}"/>
              </a:ext>
            </a:extLst>
          </p:cNvPr>
          <p:cNvSpPr txBox="1"/>
          <p:nvPr/>
        </p:nvSpPr>
        <p:spPr>
          <a:xfrm>
            <a:off x="533399" y="1192213"/>
            <a:ext cx="8077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Assignment of direct and indirect labor</a:t>
            </a:r>
          </a:p>
        </p:txBody>
      </p:sp>
      <p:sp>
        <p:nvSpPr>
          <p:cNvPr id="10" name="Content Placeholder 2">
            <a:extLst>
              <a:ext uri="{FF2B5EF4-FFF2-40B4-BE49-F238E27FC236}">
                <a16:creationId xmlns:a16="http://schemas.microsoft.com/office/drawing/2014/main" id="{383BFF07-30B7-42B9-B9EA-BB52CBF293ED}"/>
              </a:ext>
            </a:extLst>
          </p:cNvPr>
          <p:cNvSpPr txBox="1">
            <a:spLocks/>
          </p:cNvSpPr>
          <p:nvPr/>
        </p:nvSpPr>
        <p:spPr>
          <a:xfrm>
            <a:off x="533399" y="1806723"/>
            <a:ext cx="8534400" cy="1649263"/>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altLang="en-US" sz="2600" b="1" i="0" u="none" strike="noStrike" kern="1200" cap="none" spc="0" normalizeH="0" baseline="0" noProof="0" dirty="0">
                <a:ln>
                  <a:noFill/>
                </a:ln>
                <a:solidFill>
                  <a:srgbClr val="000000"/>
                </a:solidFill>
                <a:effectLst/>
                <a:uLnTx/>
                <a:uFillTx/>
                <a:latin typeface="Liberation Sans" panose="020B0604020202020204"/>
              </a:rPr>
              <a:t>Illustration: </a:t>
            </a:r>
            <a:r>
              <a:rPr kumimoji="0" lang="en-US" sz="2600" b="0" i="0" u="none" strike="noStrike" kern="1200" cap="none" spc="0" normalizeH="0" baseline="0" noProof="0" dirty="0">
                <a:ln>
                  <a:noFill/>
                </a:ln>
                <a:solidFill>
                  <a:srgbClr val="000000"/>
                </a:solidFill>
                <a:effectLst/>
                <a:uLnTx/>
                <a:uFillTx/>
                <a:latin typeface="Liberation Sans" panose="020B0604020202020204"/>
              </a:rPr>
              <a:t>Dorm Decor, an interior design company. The entry to record the assignment of service salaries and wages of $100,000 ($84,000 direct and $16,000 indirect) is:</a:t>
            </a:r>
            <a:endParaRPr kumimoji="0" lang="en-US" altLang="en-US" sz="26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1" name="Content Placeholder 3">
            <a:extLst>
              <a:ext uri="{FF2B5EF4-FFF2-40B4-BE49-F238E27FC236}">
                <a16:creationId xmlns:a16="http://schemas.microsoft.com/office/drawing/2014/main" id="{8B5FC74B-BA1D-4420-80BA-58548CE2A370}"/>
              </a:ext>
            </a:extLst>
          </p:cNvPr>
          <p:cNvSpPr txBox="1">
            <a:spLocks/>
          </p:cNvSpPr>
          <p:nvPr/>
        </p:nvSpPr>
        <p:spPr>
          <a:xfrm>
            <a:off x="533399" y="3581400"/>
            <a:ext cx="8534400" cy="457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dirty="0">
                <a:latin typeface="Liberation Sans" panose="020B0604020202020204"/>
                <a:cs typeface="Times New Roman" panose="02020603050405020304" pitchFamily="18" charset="0"/>
              </a:rPr>
              <a:t>Service Contracts in Process 	     84,000</a:t>
            </a:r>
          </a:p>
        </p:txBody>
      </p:sp>
      <p:sp>
        <p:nvSpPr>
          <p:cNvPr id="12" name="Content Placeholder 4">
            <a:extLst>
              <a:ext uri="{FF2B5EF4-FFF2-40B4-BE49-F238E27FC236}">
                <a16:creationId xmlns:a16="http://schemas.microsoft.com/office/drawing/2014/main" id="{10D611C9-C71A-4C30-9077-6F10C4A864D5}"/>
              </a:ext>
            </a:extLst>
          </p:cNvPr>
          <p:cNvSpPr txBox="1">
            <a:spLocks/>
          </p:cNvSpPr>
          <p:nvPr/>
        </p:nvSpPr>
        <p:spPr>
          <a:xfrm>
            <a:off x="533399" y="4191000"/>
            <a:ext cx="8534400" cy="457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dirty="0">
                <a:latin typeface="Liberation Sans" panose="020B0604020202020204"/>
                <a:cs typeface="Times New Roman" panose="02020603050405020304" pitchFamily="18" charset="0"/>
              </a:rPr>
              <a:t>Operating Overhead 	               16,000</a:t>
            </a:r>
          </a:p>
        </p:txBody>
      </p:sp>
      <p:sp>
        <p:nvSpPr>
          <p:cNvPr id="13" name="Content Placeholder 7">
            <a:extLst>
              <a:ext uri="{FF2B5EF4-FFF2-40B4-BE49-F238E27FC236}">
                <a16:creationId xmlns:a16="http://schemas.microsoft.com/office/drawing/2014/main" id="{9F29196B-551C-495A-81F4-05DD7FB4A64A}"/>
              </a:ext>
            </a:extLst>
          </p:cNvPr>
          <p:cNvSpPr txBox="1">
            <a:spLocks/>
          </p:cNvSpPr>
          <p:nvPr/>
        </p:nvSpPr>
        <p:spPr>
          <a:xfrm>
            <a:off x="533399" y="4800600"/>
            <a:ext cx="8534400" cy="501984"/>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dirty="0">
                <a:latin typeface="+mn-lt"/>
                <a:cs typeface="Times New Roman" panose="02020603050405020304" pitchFamily="18" charset="0"/>
              </a:rPr>
              <a:t>            </a:t>
            </a:r>
            <a:r>
              <a:rPr lang="en-US" sz="2600" dirty="0">
                <a:latin typeface="Liberation Sans" panose="020B0604020202020204"/>
                <a:cs typeface="Times New Roman" panose="02020603050405020304" pitchFamily="18" charset="0"/>
              </a:rPr>
              <a:t>Service Salaries and Wages            100,000</a:t>
            </a:r>
            <a:endParaRPr lang="en-IN" sz="2600" dirty="0">
              <a:latin typeface="Liberation Sans" panose="020B0604020202020204"/>
              <a:cs typeface="Times New Roman" panose="02020603050405020304" pitchFamily="18" charset="0"/>
            </a:endParaRPr>
          </a:p>
        </p:txBody>
      </p:sp>
    </p:spTree>
    <p:extLst>
      <p:ext uri="{BB962C8B-B14F-4D97-AF65-F5344CB8AC3E}">
        <p14:creationId xmlns:p14="http://schemas.microsoft.com/office/powerpoint/2010/main" val="23828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1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83058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Job Order Costing for Service Companies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55</a:t>
            </a:fld>
            <a:endParaRPr lang="en-US"/>
          </a:p>
        </p:txBody>
      </p:sp>
      <p:sp>
        <p:nvSpPr>
          <p:cNvPr id="6" name="TextBox 5">
            <a:extLst>
              <a:ext uri="{FF2B5EF4-FFF2-40B4-BE49-F238E27FC236}">
                <a16:creationId xmlns:a16="http://schemas.microsoft.com/office/drawing/2014/main" id="{75D7ED6A-1088-49A6-A751-2147191FF52D}"/>
              </a:ext>
            </a:extLst>
          </p:cNvPr>
          <p:cNvSpPr txBox="1"/>
          <p:nvPr/>
        </p:nvSpPr>
        <p:spPr>
          <a:xfrm>
            <a:off x="533399" y="1192213"/>
            <a:ext cx="8077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Assignment of direct and indirect labor</a:t>
            </a:r>
          </a:p>
        </p:txBody>
      </p:sp>
      <p:sp>
        <p:nvSpPr>
          <p:cNvPr id="10" name="Content Placeholder 2">
            <a:extLst>
              <a:ext uri="{FF2B5EF4-FFF2-40B4-BE49-F238E27FC236}">
                <a16:creationId xmlns:a16="http://schemas.microsoft.com/office/drawing/2014/main" id="{383BFF07-30B7-42B9-B9EA-BB52CBF293ED}"/>
              </a:ext>
            </a:extLst>
          </p:cNvPr>
          <p:cNvSpPr txBox="1">
            <a:spLocks/>
          </p:cNvSpPr>
          <p:nvPr/>
        </p:nvSpPr>
        <p:spPr>
          <a:xfrm>
            <a:off x="533399" y="1806723"/>
            <a:ext cx="8534400" cy="1649263"/>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altLang="en-US" sz="2600" b="1" i="0" u="none" strike="noStrike" kern="1200" cap="none" spc="0" normalizeH="0" baseline="0" noProof="0" dirty="0">
                <a:ln>
                  <a:noFill/>
                </a:ln>
                <a:solidFill>
                  <a:srgbClr val="000000"/>
                </a:solidFill>
                <a:effectLst/>
                <a:uLnTx/>
                <a:uFillTx/>
                <a:latin typeface="Liberation Sans" panose="020B0604020202020204"/>
              </a:rPr>
              <a:t>Illustration: </a:t>
            </a:r>
            <a:r>
              <a:rPr kumimoji="0" lang="en-US" sz="2600" b="0" i="0" u="none" strike="noStrike" kern="1200" cap="none" spc="0" normalizeH="0" baseline="0" noProof="0" dirty="0">
                <a:ln>
                  <a:noFill/>
                </a:ln>
                <a:solidFill>
                  <a:srgbClr val="000000"/>
                </a:solidFill>
                <a:effectLst/>
                <a:uLnTx/>
                <a:uFillTx/>
                <a:latin typeface="Liberation Sans" panose="020B0604020202020204"/>
              </a:rPr>
              <a:t>Dorm Decor, an interior design company. Dorm Decor applies operating overhead at a rate of 50% of direct labor costs. The entry to record the application of overhead ($84,000 × 50%) based on the $84,000 of direct labor costs is:</a:t>
            </a:r>
            <a:endParaRPr kumimoji="0" lang="en-US" altLang="en-US" sz="26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1" name="Content Placeholder 3">
            <a:extLst>
              <a:ext uri="{FF2B5EF4-FFF2-40B4-BE49-F238E27FC236}">
                <a16:creationId xmlns:a16="http://schemas.microsoft.com/office/drawing/2014/main" id="{8B5FC74B-BA1D-4420-80BA-58548CE2A370}"/>
              </a:ext>
            </a:extLst>
          </p:cNvPr>
          <p:cNvSpPr txBox="1">
            <a:spLocks/>
          </p:cNvSpPr>
          <p:nvPr/>
        </p:nvSpPr>
        <p:spPr>
          <a:xfrm>
            <a:off x="533399" y="3986998"/>
            <a:ext cx="8534400" cy="457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dirty="0">
                <a:latin typeface="Liberation Sans" panose="020B0604020202020204"/>
                <a:cs typeface="Times New Roman" panose="02020603050405020304" pitchFamily="18" charset="0"/>
              </a:rPr>
              <a:t>Service Contracts in Process 	     42,000</a:t>
            </a:r>
          </a:p>
        </p:txBody>
      </p:sp>
      <p:sp>
        <p:nvSpPr>
          <p:cNvPr id="12" name="Content Placeholder 4">
            <a:extLst>
              <a:ext uri="{FF2B5EF4-FFF2-40B4-BE49-F238E27FC236}">
                <a16:creationId xmlns:a16="http://schemas.microsoft.com/office/drawing/2014/main" id="{10D611C9-C71A-4C30-9077-6F10C4A864D5}"/>
              </a:ext>
            </a:extLst>
          </p:cNvPr>
          <p:cNvSpPr txBox="1">
            <a:spLocks/>
          </p:cNvSpPr>
          <p:nvPr/>
        </p:nvSpPr>
        <p:spPr>
          <a:xfrm>
            <a:off x="1752599" y="4596598"/>
            <a:ext cx="7315199" cy="4572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dirty="0">
                <a:latin typeface="Liberation Sans" panose="020B0604020202020204"/>
                <a:cs typeface="Times New Roman" panose="02020603050405020304" pitchFamily="18" charset="0"/>
              </a:rPr>
              <a:t>Operating Overhead 	               42,000</a:t>
            </a:r>
          </a:p>
        </p:txBody>
      </p:sp>
    </p:spTree>
    <p:extLst>
      <p:ext uri="{BB962C8B-B14F-4D97-AF65-F5344CB8AC3E}">
        <p14:creationId xmlns:p14="http://schemas.microsoft.com/office/powerpoint/2010/main" val="133594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2500" i="0" dirty="0">
                <a:solidFill>
                  <a:srgbClr val="0000FF">
                    <a:lumMod val="75000"/>
                  </a:srgbClr>
                </a:solidFill>
                <a:effectLst/>
                <a:latin typeface="Liberation Sans" panose="020B0604020202020204" pitchFamily="34" charset="0"/>
              </a:rPr>
              <a:t>Advantages and Disadvantages of Job Order Costing</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56</a:t>
            </a:fld>
            <a:endParaRPr lang="en-US"/>
          </a:p>
        </p:txBody>
      </p:sp>
      <p:sp>
        <p:nvSpPr>
          <p:cNvPr id="9" name="Content Placeholder 2">
            <a:extLst>
              <a:ext uri="{FF2B5EF4-FFF2-40B4-BE49-F238E27FC236}">
                <a16:creationId xmlns:a16="http://schemas.microsoft.com/office/drawing/2014/main" id="{4EFDC8CE-EC9A-4F9B-AA69-D83F3ABE56C3}"/>
              </a:ext>
            </a:extLst>
          </p:cNvPr>
          <p:cNvSpPr txBox="1">
            <a:spLocks/>
          </p:cNvSpPr>
          <p:nvPr/>
        </p:nvSpPr>
        <p:spPr>
          <a:xfrm>
            <a:off x="533400" y="1418384"/>
            <a:ext cx="8305800" cy="2650724"/>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altLang="en-US" sz="2600" b="1"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Advantages</a:t>
            </a:r>
          </a:p>
          <a:p>
            <a:pPr marL="457200" marR="0" lvl="1" indent="-4572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u"/>
              <a:tabLst/>
              <a:defRPr/>
            </a:pPr>
            <a:r>
              <a:rPr kumimoji="0" lang="en-US" altLang="en-US" sz="2600" b="0" i="0" u="none" strike="noStrike" kern="1200" cap="none" spc="0" normalizeH="0" baseline="0" noProof="0" dirty="0">
                <a:ln>
                  <a:noFill/>
                </a:ln>
                <a:solidFill>
                  <a:srgbClr val="000000"/>
                </a:solidFill>
                <a:effectLst/>
                <a:uLnTx/>
                <a:uFillTx/>
                <a:latin typeface="Liberation Sans" panose="020B0604020202020204"/>
                <a:cs typeface="Times New Roman" panose="02020603050405020304" pitchFamily="18" charset="0"/>
              </a:rPr>
              <a:t>More precise assignment of costs to projects than process costing</a:t>
            </a:r>
          </a:p>
          <a:p>
            <a:pPr marL="457200" marR="0" lvl="0" indent="-4572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u"/>
              <a:tabLst/>
              <a:defRPr/>
            </a:pP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Provides more useful information for determining profitability of particular projects and for estimating costs when preparing bids on future jobs</a:t>
            </a:r>
          </a:p>
        </p:txBody>
      </p:sp>
      <p:sp>
        <p:nvSpPr>
          <p:cNvPr id="13" name="Content Placeholder 5">
            <a:extLst>
              <a:ext uri="{FF2B5EF4-FFF2-40B4-BE49-F238E27FC236}">
                <a16:creationId xmlns:a16="http://schemas.microsoft.com/office/drawing/2014/main" id="{B0EBB477-DAD0-4D16-8049-FEC0B0917709}"/>
              </a:ext>
            </a:extLst>
          </p:cNvPr>
          <p:cNvSpPr txBox="1">
            <a:spLocks/>
          </p:cNvSpPr>
          <p:nvPr/>
        </p:nvSpPr>
        <p:spPr>
          <a:xfrm>
            <a:off x="533400" y="4191000"/>
            <a:ext cx="8305800" cy="977566"/>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buClr>
                <a:srgbClr val="990000"/>
              </a:buClr>
            </a:pPr>
            <a:r>
              <a:rPr lang="en-US" altLang="en-US" sz="2600" b="1" dirty="0">
                <a:latin typeface="Liberation Sans" panose="020B0604020202020204"/>
                <a:cs typeface="Times New Roman" panose="02020603050405020304" pitchFamily="18" charset="0"/>
              </a:rPr>
              <a:t>Disadvantage</a:t>
            </a:r>
          </a:p>
          <a:p>
            <a:pPr marL="457200" indent="-457200" fontAlgn="auto">
              <a:spcAft>
                <a:spcPts val="0"/>
              </a:spcAft>
              <a:buClr>
                <a:srgbClr val="990000"/>
              </a:buClr>
              <a:buSzPct val="80000"/>
              <a:buFont typeface="Wingdings" panose="05000000000000000000" pitchFamily="2" charset="2"/>
              <a:buChar char="u"/>
            </a:pPr>
            <a:r>
              <a:rPr lang="en-US" altLang="en-US" sz="2600" dirty="0">
                <a:latin typeface="Liberation Sans" panose="020B0604020202020204"/>
                <a:cs typeface="Times New Roman" panose="02020603050405020304" pitchFamily="18" charset="0"/>
              </a:rPr>
              <a:t>Requires a significant amount of data entry</a:t>
            </a:r>
          </a:p>
        </p:txBody>
      </p:sp>
    </p:spTree>
    <p:extLst>
      <p:ext uri="{BB962C8B-B14F-4D97-AF65-F5344CB8AC3E}">
        <p14:creationId xmlns:p14="http://schemas.microsoft.com/office/powerpoint/2010/main" val="3274701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83058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dirty="0">
                <a:solidFill>
                  <a:srgbClr val="0000FF">
                    <a:lumMod val="75000"/>
                  </a:srgbClr>
                </a:solidFill>
                <a:effectLst/>
                <a:latin typeface="Liberation Sans" panose="020B0604020202020204" pitchFamily="34" charset="0"/>
              </a:rPr>
              <a:t>Do It! 4: Completion and Sale of Jobs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57</a:t>
            </a:fld>
            <a:endParaRPr lang="en-US"/>
          </a:p>
        </p:txBody>
      </p:sp>
      <p:sp>
        <p:nvSpPr>
          <p:cNvPr id="9" name="Content Placeholder 2">
            <a:extLst>
              <a:ext uri="{FF2B5EF4-FFF2-40B4-BE49-F238E27FC236}">
                <a16:creationId xmlns:a16="http://schemas.microsoft.com/office/drawing/2014/main" id="{A989E00B-9B00-49CA-8E90-0FF6BA70C3A1}"/>
              </a:ext>
            </a:extLst>
          </p:cNvPr>
          <p:cNvSpPr txBox="1">
            <a:spLocks/>
          </p:cNvSpPr>
          <p:nvPr/>
        </p:nvSpPr>
        <p:spPr>
          <a:xfrm>
            <a:off x="457200" y="1192977"/>
            <a:ext cx="8534400" cy="204235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Onyx Corporation completed Job 109 and Job 112. Job 109 cost $19,000 and Job 112 costs $27,000. Job 112 was sold on account for $42,000. Journalize the entries for the completion of the two jobs and the sale of Job 112.</a:t>
            </a:r>
            <a:endParaRPr kumimoji="0" lang="en-US" sz="2600" b="0" i="0" u="none" strike="noStrike" kern="1200" cap="none" spc="0" normalizeH="0" baseline="0" noProof="0" dirty="0">
              <a:ln>
                <a:noFill/>
              </a:ln>
              <a:solidFill>
                <a:srgbClr val="000000"/>
              </a:solidFill>
              <a:effectLst/>
              <a:uLnTx/>
              <a:uFillTx/>
              <a:latin typeface="Liberation Sans" panose="020B0604020202020204"/>
            </a:endParaRPr>
          </a:p>
        </p:txBody>
      </p:sp>
      <p:sp>
        <p:nvSpPr>
          <p:cNvPr id="13" name="Content Placeholder 3">
            <a:extLst>
              <a:ext uri="{FF2B5EF4-FFF2-40B4-BE49-F238E27FC236}">
                <a16:creationId xmlns:a16="http://schemas.microsoft.com/office/drawing/2014/main" id="{7916F166-4BCB-42F9-9B8A-B0DE9020650D}"/>
              </a:ext>
            </a:extLst>
          </p:cNvPr>
          <p:cNvSpPr txBox="1">
            <a:spLocks/>
          </p:cNvSpPr>
          <p:nvPr/>
        </p:nvSpPr>
        <p:spPr>
          <a:xfrm>
            <a:off x="461682" y="3482466"/>
            <a:ext cx="8534400" cy="437984"/>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600" b="0" i="0" u="none" strike="noStrike" kern="1200" cap="none" spc="0" normalizeH="0" baseline="0" noProof="0" dirty="0">
                <a:ln>
                  <a:noFill/>
                </a:ln>
                <a:solidFill>
                  <a:srgbClr val="000000"/>
                </a:solidFill>
                <a:effectLst/>
                <a:uLnTx/>
                <a:uFillTx/>
                <a:latin typeface="Liberation Sans" panose="020B0604020202020204"/>
              </a:rPr>
              <a:t>Finished Goods Inventory 	          46,000</a:t>
            </a:r>
          </a:p>
        </p:txBody>
      </p:sp>
      <p:sp>
        <p:nvSpPr>
          <p:cNvPr id="14" name="Content Placeholder 4">
            <a:extLst>
              <a:ext uri="{FF2B5EF4-FFF2-40B4-BE49-F238E27FC236}">
                <a16:creationId xmlns:a16="http://schemas.microsoft.com/office/drawing/2014/main" id="{38304AC7-3AE0-452D-8EA6-9746FBD555A7}"/>
              </a:ext>
            </a:extLst>
          </p:cNvPr>
          <p:cNvSpPr txBox="1">
            <a:spLocks/>
          </p:cNvSpPr>
          <p:nvPr/>
        </p:nvSpPr>
        <p:spPr>
          <a:xfrm>
            <a:off x="434788" y="3975866"/>
            <a:ext cx="8534400" cy="456923"/>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lang="en-US" altLang="en-US" sz="2600" dirty="0">
                <a:solidFill>
                  <a:srgbClr val="000000"/>
                </a:solidFill>
                <a:latin typeface="Liberation Sans" panose="020B0604020202020204"/>
              </a:rPr>
              <a:t>Work in Process Inventory                         46,000</a:t>
            </a:r>
          </a:p>
        </p:txBody>
      </p:sp>
      <p:sp>
        <p:nvSpPr>
          <p:cNvPr id="15" name="Content Placeholder 5">
            <a:extLst>
              <a:ext uri="{FF2B5EF4-FFF2-40B4-BE49-F238E27FC236}">
                <a16:creationId xmlns:a16="http://schemas.microsoft.com/office/drawing/2014/main" id="{6DEA5497-5205-4D74-97D6-62896F9BF511}"/>
              </a:ext>
            </a:extLst>
          </p:cNvPr>
          <p:cNvSpPr txBox="1">
            <a:spLocks/>
          </p:cNvSpPr>
          <p:nvPr/>
        </p:nvSpPr>
        <p:spPr>
          <a:xfrm>
            <a:off x="457200" y="4469733"/>
            <a:ext cx="8534400" cy="44447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ltLang="en-US" sz="2600" dirty="0">
                <a:solidFill>
                  <a:srgbClr val="000000"/>
                </a:solidFill>
                <a:latin typeface="Liberation Sans" panose="020B0604020202020204"/>
              </a:rPr>
              <a:t>Accounts Receivable 	                    42,000</a:t>
            </a:r>
          </a:p>
        </p:txBody>
      </p:sp>
      <p:sp>
        <p:nvSpPr>
          <p:cNvPr id="16" name="Content Placeholder 6">
            <a:extLst>
              <a:ext uri="{FF2B5EF4-FFF2-40B4-BE49-F238E27FC236}">
                <a16:creationId xmlns:a16="http://schemas.microsoft.com/office/drawing/2014/main" id="{D6FEC4C5-3F11-4A9B-BFB1-12D05517E880}"/>
              </a:ext>
            </a:extLst>
          </p:cNvPr>
          <p:cNvSpPr txBox="1">
            <a:spLocks/>
          </p:cNvSpPr>
          <p:nvPr/>
        </p:nvSpPr>
        <p:spPr>
          <a:xfrm>
            <a:off x="461682" y="4987272"/>
            <a:ext cx="8534400" cy="383856"/>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lang="en-US" altLang="en-US" sz="2600" dirty="0">
                <a:solidFill>
                  <a:srgbClr val="000000"/>
                </a:solidFill>
                <a:latin typeface="Liberation Sans" panose="020B0604020202020204"/>
              </a:rPr>
              <a:t>Sales Revenue                                          42,000</a:t>
            </a:r>
            <a:endParaRPr lang="en-IN" sz="2600" dirty="0">
              <a:solidFill>
                <a:srgbClr val="000000"/>
              </a:solidFill>
              <a:latin typeface="Liberation Sans" panose="020B0604020202020204"/>
            </a:endParaRPr>
          </a:p>
        </p:txBody>
      </p:sp>
      <p:sp>
        <p:nvSpPr>
          <p:cNvPr id="17" name="Content Placeholder 8">
            <a:extLst>
              <a:ext uri="{FF2B5EF4-FFF2-40B4-BE49-F238E27FC236}">
                <a16:creationId xmlns:a16="http://schemas.microsoft.com/office/drawing/2014/main" id="{1EB38070-347F-4CEA-8D05-C72D3AEEB5B9}"/>
              </a:ext>
            </a:extLst>
          </p:cNvPr>
          <p:cNvSpPr txBox="1">
            <a:spLocks/>
          </p:cNvSpPr>
          <p:nvPr/>
        </p:nvSpPr>
        <p:spPr>
          <a:xfrm>
            <a:off x="457200" y="5449912"/>
            <a:ext cx="8534400" cy="47019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cs typeface="Times New Roman" charset="0"/>
              </a:rPr>
              <a:t>Cost of </a:t>
            </a:r>
            <a:r>
              <a:rPr lang="en-US" altLang="en-US" sz="2600" dirty="0">
                <a:solidFill>
                  <a:srgbClr val="000000"/>
                </a:solidFill>
                <a:latin typeface="Liberation Sans" panose="020B0604020202020204"/>
              </a:rPr>
              <a:t>Goods Sold 	                    27,000</a:t>
            </a:r>
          </a:p>
        </p:txBody>
      </p:sp>
      <p:sp>
        <p:nvSpPr>
          <p:cNvPr id="18" name="Content Placeholder 7">
            <a:extLst>
              <a:ext uri="{FF2B5EF4-FFF2-40B4-BE49-F238E27FC236}">
                <a16:creationId xmlns:a16="http://schemas.microsoft.com/office/drawing/2014/main" id="{9ED0A4FB-B433-407C-88F2-095B8622CEBD}"/>
              </a:ext>
            </a:extLst>
          </p:cNvPr>
          <p:cNvSpPr txBox="1">
            <a:spLocks/>
          </p:cNvSpPr>
          <p:nvPr/>
        </p:nvSpPr>
        <p:spPr>
          <a:xfrm>
            <a:off x="434788" y="5920102"/>
            <a:ext cx="8534400" cy="40751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cs typeface="Times New Roman" charset="0"/>
              </a:rPr>
              <a:t>            </a:t>
            </a:r>
            <a:r>
              <a:rPr lang="en-US" altLang="en-US" sz="2600" dirty="0">
                <a:solidFill>
                  <a:srgbClr val="000000"/>
                </a:solidFill>
                <a:latin typeface="Liberation Sans" panose="020B0604020202020204"/>
              </a:rPr>
              <a:t>Finished Goods Inventory 		       27,000</a:t>
            </a:r>
            <a:endParaRPr lang="en-IN" sz="2600" dirty="0">
              <a:solidFill>
                <a:srgbClr val="000000"/>
              </a:solidFill>
              <a:latin typeface="Liberation Sans" panose="020B0604020202020204"/>
            </a:endParaRPr>
          </a:p>
        </p:txBody>
      </p:sp>
    </p:spTree>
    <p:extLst>
      <p:ext uri="{BB962C8B-B14F-4D97-AF65-F5344CB8AC3E}">
        <p14:creationId xmlns:p14="http://schemas.microsoft.com/office/powerpoint/2010/main" val="74359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6" grpId="0" build="p"/>
      <p:bldP spid="17" grpId="0" build="p"/>
      <p:bldP spid="1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15-5</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Applied Manufacturing Overhead</a:t>
            </a:r>
          </a:p>
        </p:txBody>
      </p:sp>
      <p:sp>
        <p:nvSpPr>
          <p:cNvPr id="2" name="Slide Number Placeholder 1"/>
          <p:cNvSpPr>
            <a:spLocks noGrp="1"/>
          </p:cNvSpPr>
          <p:nvPr>
            <p:ph type="sldNum" sz="quarter" idx="12"/>
          </p:nvPr>
        </p:nvSpPr>
        <p:spPr/>
        <p:txBody>
          <a:bodyPr/>
          <a:lstStyle/>
          <a:p>
            <a:fld id="{15212A8B-4FC5-4F9B-BAD0-392E604C503A}" type="slidenum">
              <a:rPr lang="en-US" smtClean="0"/>
              <a:t>58</a:t>
            </a:fld>
            <a:endParaRPr lang="en-US"/>
          </a:p>
        </p:txBody>
      </p:sp>
    </p:spTree>
    <p:extLst>
      <p:ext uri="{BB962C8B-B14F-4D97-AF65-F5344CB8AC3E}">
        <p14:creationId xmlns:p14="http://schemas.microsoft.com/office/powerpoint/2010/main" val="1418904220"/>
      </p:ext>
    </p:extLst>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47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Under- or overapplied manufacturing overhead</a:t>
            </a:r>
          </a:p>
        </p:txBody>
      </p:sp>
      <p:sp>
        <p:nvSpPr>
          <p:cNvPr id="2" name="Slide Number Placeholder 1"/>
          <p:cNvSpPr>
            <a:spLocks noGrp="1"/>
          </p:cNvSpPr>
          <p:nvPr>
            <p:ph type="sldNum" sz="quarter" idx="12"/>
          </p:nvPr>
        </p:nvSpPr>
        <p:spPr/>
        <p:txBody>
          <a:bodyPr/>
          <a:lstStyle/>
          <a:p>
            <a:fld id="{15212A8B-4FC5-4F9B-BAD0-392E604C503A}" type="slidenum">
              <a:rPr lang="en-US" smtClean="0"/>
              <a:t>59</a:t>
            </a:fld>
            <a:endParaRPr lang="en-US"/>
          </a:p>
        </p:txBody>
      </p:sp>
    </p:spTree>
    <p:extLst>
      <p:ext uri="{BB962C8B-B14F-4D97-AF65-F5344CB8AC3E}">
        <p14:creationId xmlns:p14="http://schemas.microsoft.com/office/powerpoint/2010/main" val="4076856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5" name="Rectangle 3"/>
          <p:cNvSpPr>
            <a:spLocks noChangeArrowheads="1"/>
          </p:cNvSpPr>
          <p:nvPr/>
        </p:nvSpPr>
        <p:spPr bwMode="auto">
          <a:xfrm>
            <a:off x="2057400" y="16002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b="1" dirty="0">
              <a:solidFill>
                <a:srgbClr val="000000"/>
              </a:solidFill>
              <a:latin typeface="Liberation Sans" panose="020B0604020202020204" pitchFamily="34" charset="0"/>
            </a:endParaRPr>
          </a:p>
        </p:txBody>
      </p:sp>
      <p:sp>
        <p:nvSpPr>
          <p:cNvPr id="607239" name="Rectangle 7"/>
          <p:cNvSpPr>
            <a:spLocks noChangeArrowheads="1"/>
          </p:cNvSpPr>
          <p:nvPr/>
        </p:nvSpPr>
        <p:spPr bwMode="auto">
          <a:xfrm>
            <a:off x="533401" y="1371600"/>
            <a:ext cx="8181974" cy="3962400"/>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45720"/>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463550" indent="-463550">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Costs are assigned to each </a:t>
            </a:r>
            <a:r>
              <a:rPr lang="en-US" altLang="en-US" sz="2200" b="1" dirty="0">
                <a:solidFill>
                  <a:srgbClr val="000000"/>
                </a:solidFill>
                <a:latin typeface="Liberation Sans" panose="020B0604020202020204" pitchFamily="34" charset="0"/>
              </a:rPr>
              <a:t>job or batch</a:t>
            </a:r>
            <a:r>
              <a:rPr lang="en-US" altLang="en-US" sz="2200" dirty="0">
                <a:solidFill>
                  <a:srgbClr val="000000"/>
                </a:solidFill>
                <a:latin typeface="Liberation Sans" panose="020B0604020202020204" pitchFamily="34" charset="0"/>
              </a:rPr>
              <a:t>.</a:t>
            </a:r>
          </a:p>
          <a:p>
            <a:pPr marL="463550" indent="-463550">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Each job or batch has its own distinguishing characteristics. </a:t>
            </a:r>
          </a:p>
          <a:p>
            <a:pPr marL="463550" indent="-463550">
              <a:lnSpc>
                <a:spcPct val="125000"/>
              </a:lnSpc>
              <a:spcBef>
                <a:spcPts val="1200"/>
              </a:spcBef>
              <a:buClr>
                <a:srgbClr val="800000"/>
              </a:buClr>
              <a:buSzPct val="80000"/>
              <a:buFont typeface="Wingdings" pitchFamily="2" charset="2"/>
              <a:buChar char="u"/>
            </a:pPr>
            <a:r>
              <a:rPr lang="en-US" altLang="en-US" sz="2200" b="1" dirty="0">
                <a:solidFill>
                  <a:srgbClr val="000000"/>
                </a:solidFill>
                <a:latin typeface="Liberation Sans" panose="020B0604020202020204" pitchFamily="34" charset="0"/>
              </a:rPr>
              <a:t>Objective </a:t>
            </a:r>
            <a:r>
              <a:rPr lang="en-US" altLang="en-US" sz="2200" dirty="0">
                <a:solidFill>
                  <a:srgbClr val="000000"/>
                </a:solidFill>
                <a:latin typeface="Liberation Sans" panose="020B0604020202020204" pitchFamily="34" charset="0"/>
              </a:rPr>
              <a:t>is to compute the </a:t>
            </a:r>
            <a:r>
              <a:rPr lang="en-US" altLang="en-US" sz="2200" b="1" dirty="0">
                <a:solidFill>
                  <a:srgbClr val="000000"/>
                </a:solidFill>
                <a:latin typeface="Liberation Sans" panose="020B0604020202020204" pitchFamily="34" charset="0"/>
              </a:rPr>
              <a:t>cost per job</a:t>
            </a:r>
            <a:r>
              <a:rPr lang="en-US" altLang="en-US" sz="2200" dirty="0">
                <a:solidFill>
                  <a:srgbClr val="000000"/>
                </a:solidFill>
                <a:latin typeface="Liberation Sans" panose="020B0604020202020204" pitchFamily="34" charset="0"/>
              </a:rPr>
              <a:t>.</a:t>
            </a:r>
          </a:p>
          <a:p>
            <a:pPr marL="463550" indent="-463550">
              <a:lnSpc>
                <a:spcPct val="125000"/>
              </a:lnSpc>
              <a:spcBef>
                <a:spcPts val="1200"/>
              </a:spcBef>
              <a:buClr>
                <a:srgbClr val="800000"/>
              </a:buClr>
              <a:buSzPct val="80000"/>
              <a:buFont typeface="Wingdings" pitchFamily="2" charset="2"/>
              <a:buChar char="u"/>
            </a:pPr>
            <a:r>
              <a:rPr lang="en-US" altLang="en-US" sz="2200" dirty="0">
                <a:solidFill>
                  <a:srgbClr val="000000"/>
                </a:solidFill>
                <a:latin typeface="Liberation Sans" panose="020B0604020202020204" pitchFamily="34" charset="0"/>
              </a:rPr>
              <a:t>Measures costs for each job completed – not for set time periods.</a:t>
            </a:r>
          </a:p>
        </p:txBody>
      </p:sp>
      <p:sp>
        <p:nvSpPr>
          <p:cNvPr id="9"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solidFill>
                  <a:srgbClr val="0000FF">
                    <a:lumMod val="75000"/>
                  </a:srgbClr>
                </a:solidFill>
              </a:rPr>
              <a:t>Job Order Cost System</a:t>
            </a:r>
          </a:p>
        </p:txBody>
      </p:sp>
      <p:sp>
        <p:nvSpPr>
          <p:cNvPr id="10"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C998C58B-C7C7-4221-9003-0AD513776469}" type="slidenum">
              <a:rPr lang="en-US" smtClean="0"/>
              <a:t>6</a:t>
            </a:fld>
            <a:endParaRPr lang="en-US"/>
          </a:p>
        </p:txBody>
      </p:sp>
    </p:spTree>
    <p:extLst>
      <p:ext uri="{BB962C8B-B14F-4D97-AF65-F5344CB8AC3E}">
        <p14:creationId xmlns:p14="http://schemas.microsoft.com/office/powerpoint/2010/main" val="3235675187"/>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2600" i="0" dirty="0">
                <a:solidFill>
                  <a:srgbClr val="0000FF">
                    <a:lumMod val="75000"/>
                  </a:srgbClr>
                </a:solidFill>
                <a:effectLst/>
                <a:latin typeface="Liberation Sans" panose="020B0604020202020204" pitchFamily="34" charset="0"/>
              </a:rPr>
              <a:t>Under- or Overapplied Manufacturing Overhead </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60</a:t>
            </a:fld>
            <a:endParaRPr lang="en-US"/>
          </a:p>
        </p:txBody>
      </p:sp>
      <p:sp>
        <p:nvSpPr>
          <p:cNvPr id="6" name="Content Placeholder 2">
            <a:extLst>
              <a:ext uri="{FF2B5EF4-FFF2-40B4-BE49-F238E27FC236}">
                <a16:creationId xmlns:a16="http://schemas.microsoft.com/office/drawing/2014/main" id="{459974AD-22EC-43C7-9D2F-DE276ED3E45E}"/>
              </a:ext>
            </a:extLst>
          </p:cNvPr>
          <p:cNvSpPr txBox="1">
            <a:spLocks/>
          </p:cNvSpPr>
          <p:nvPr/>
        </p:nvSpPr>
        <p:spPr>
          <a:xfrm>
            <a:off x="304800" y="1524000"/>
            <a:ext cx="8534400" cy="18288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u"/>
              <a:tabLst/>
              <a:defRPr/>
            </a:pPr>
            <a:r>
              <a:rPr kumimoji="0" lang="en-US" altLang="en-US" sz="2600" b="0" i="0" u="none" strike="noStrike" kern="1200" cap="none" spc="0" normalizeH="0" baseline="0" noProof="0" dirty="0">
                <a:ln>
                  <a:noFill/>
                </a:ln>
                <a:solidFill>
                  <a:srgbClr val="000000"/>
                </a:solidFill>
                <a:effectLst/>
                <a:uLnTx/>
                <a:uFillTx/>
                <a:latin typeface="Calibri" panose="020F0502020204030204"/>
                <a:cs typeface="Times New Roman" charset="0"/>
              </a:rPr>
              <a:t>A </a:t>
            </a:r>
            <a:r>
              <a:rPr kumimoji="0" lang="en-US" altLang="en-US" sz="2600" b="1" i="0" u="none" strike="noStrike" kern="1200" cap="none" spc="0" normalizeH="0" baseline="0" noProof="0" dirty="0">
                <a:ln>
                  <a:noFill/>
                </a:ln>
                <a:solidFill>
                  <a:srgbClr val="000000"/>
                </a:solidFill>
                <a:effectLst/>
                <a:uLnTx/>
                <a:uFillTx/>
                <a:latin typeface="Calibri" panose="020F0502020204030204"/>
                <a:cs typeface="Times New Roman" charset="0"/>
              </a:rPr>
              <a:t>debit balance</a:t>
            </a:r>
            <a:r>
              <a:rPr kumimoji="0" lang="en-US" altLang="en-US" sz="2600" b="0" i="0" u="none" strike="noStrike" kern="1200" cap="none" spc="0" normalizeH="0" baseline="0" noProof="0" dirty="0">
                <a:ln>
                  <a:noFill/>
                </a:ln>
                <a:solidFill>
                  <a:srgbClr val="000000"/>
                </a:solidFill>
                <a:effectLst/>
                <a:uLnTx/>
                <a:uFillTx/>
                <a:latin typeface="Calibri" panose="020F0502020204030204"/>
                <a:cs typeface="Times New Roman" charset="0"/>
              </a:rPr>
              <a:t> in manufacturing overhead means that overhead is </a:t>
            </a:r>
            <a:r>
              <a:rPr kumimoji="0" lang="en-US" altLang="en-US" sz="2600" b="1" i="0" u="none" strike="noStrike" kern="1200" cap="none" spc="0" normalizeH="0" baseline="0" noProof="0" dirty="0">
                <a:ln>
                  <a:noFill/>
                </a:ln>
                <a:solidFill>
                  <a:srgbClr val="000000"/>
                </a:solidFill>
                <a:effectLst/>
                <a:uLnTx/>
                <a:uFillTx/>
                <a:latin typeface="Calibri" panose="020F0502020204030204"/>
                <a:cs typeface="Times New Roman" charset="0"/>
              </a:rPr>
              <a:t>underapplied</a:t>
            </a:r>
            <a:endParaRPr kumimoji="0" lang="en-US" altLang="en-US" sz="2600" b="0" i="0" u="none" strike="noStrike" kern="1200" cap="none" spc="0" normalizeH="0" baseline="0" noProof="0" dirty="0">
              <a:ln>
                <a:noFill/>
              </a:ln>
              <a:solidFill>
                <a:srgbClr val="000000"/>
              </a:solidFill>
              <a:effectLst/>
              <a:uLnTx/>
              <a:uFillTx/>
              <a:latin typeface="Calibri" panose="020F0502020204030204"/>
              <a:cs typeface="Times New Roman" charset="0"/>
            </a:endParaRPr>
          </a:p>
          <a:p>
            <a:pPr marL="457200" marR="0" lvl="0" indent="-4572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u"/>
              <a:tabLst/>
              <a:defRPr/>
            </a:pPr>
            <a:r>
              <a:rPr kumimoji="0" lang="en-US" altLang="en-US" sz="2600" b="0" i="0" u="none" strike="noStrike" kern="1200" cap="none" spc="0" normalizeH="0" baseline="0" noProof="0" dirty="0">
                <a:ln>
                  <a:noFill/>
                </a:ln>
                <a:solidFill>
                  <a:srgbClr val="000000"/>
                </a:solidFill>
                <a:effectLst/>
                <a:uLnTx/>
                <a:uFillTx/>
                <a:latin typeface="Calibri" panose="020F0502020204030204"/>
                <a:cs typeface="Times New Roman" charset="0"/>
              </a:rPr>
              <a:t>A </a:t>
            </a:r>
            <a:r>
              <a:rPr kumimoji="0" lang="en-US" altLang="en-US" sz="2600" b="1" i="0" u="none" strike="noStrike" kern="1200" cap="none" spc="0" normalizeH="0" baseline="0" noProof="0" dirty="0">
                <a:ln>
                  <a:noFill/>
                </a:ln>
                <a:solidFill>
                  <a:srgbClr val="000000"/>
                </a:solidFill>
                <a:effectLst/>
                <a:uLnTx/>
                <a:uFillTx/>
                <a:latin typeface="Calibri" panose="020F0502020204030204"/>
                <a:cs typeface="Times New Roman" charset="0"/>
              </a:rPr>
              <a:t>credit balance</a:t>
            </a:r>
            <a:r>
              <a:rPr kumimoji="0" lang="en-US" altLang="en-US" sz="2600" b="0" i="0" u="none" strike="noStrike" kern="1200" cap="none" spc="0" normalizeH="0" baseline="0" noProof="0" dirty="0">
                <a:ln>
                  <a:noFill/>
                </a:ln>
                <a:solidFill>
                  <a:srgbClr val="000000"/>
                </a:solidFill>
                <a:effectLst/>
                <a:uLnTx/>
                <a:uFillTx/>
                <a:latin typeface="Calibri" panose="020F0502020204030204"/>
                <a:cs typeface="Times New Roman" charset="0"/>
              </a:rPr>
              <a:t> in manufacturing overhead means that overhead is </a:t>
            </a:r>
            <a:r>
              <a:rPr kumimoji="0" lang="en-US" altLang="en-US" sz="2600" b="1" i="0" u="none" strike="noStrike" kern="1200" cap="none" spc="0" normalizeH="0" baseline="0" noProof="0" dirty="0">
                <a:ln>
                  <a:noFill/>
                </a:ln>
                <a:solidFill>
                  <a:srgbClr val="000000"/>
                </a:solidFill>
                <a:effectLst/>
                <a:uLnTx/>
                <a:uFillTx/>
                <a:latin typeface="Calibri" panose="020F0502020204030204"/>
                <a:cs typeface="Times New Roman" charset="0"/>
              </a:rPr>
              <a:t>overapplied</a:t>
            </a:r>
          </a:p>
        </p:txBody>
      </p:sp>
      <p:pic>
        <p:nvPicPr>
          <p:cNvPr id="9" name="Content Placeholder 18" descr="An illustration of under or over applied manufacturing overhead. The manufacturing overhead is displayed by a building with dollar symbols labeled on either side of it. The manufacturing t account has actual (cost incurred) as debit and applied (cost assigned) as credit. &#10;">
            <a:extLst>
              <a:ext uri="{FF2B5EF4-FFF2-40B4-BE49-F238E27FC236}">
                <a16:creationId xmlns:a16="http://schemas.microsoft.com/office/drawing/2014/main" id="{13B76F70-B9F8-455F-84D0-135123AA5B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09600" y="3649776"/>
            <a:ext cx="7757028" cy="219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4195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2600" i="0" dirty="0">
                <a:solidFill>
                  <a:srgbClr val="0000FF">
                    <a:lumMod val="75000"/>
                  </a:srgbClr>
                </a:solidFill>
                <a:effectLst/>
                <a:latin typeface="Liberation Sans" panose="020B0604020202020204" pitchFamily="34" charset="0"/>
              </a:rPr>
              <a:t>Under- or Overapplied Manufacturing Overhead </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61</a:t>
            </a:fld>
            <a:endParaRPr lang="en-US"/>
          </a:p>
        </p:txBody>
      </p:sp>
      <p:sp>
        <p:nvSpPr>
          <p:cNvPr id="10" name="TextBox 9">
            <a:extLst>
              <a:ext uri="{FF2B5EF4-FFF2-40B4-BE49-F238E27FC236}">
                <a16:creationId xmlns:a16="http://schemas.microsoft.com/office/drawing/2014/main" id="{6A79F9ED-14DB-434B-9C3A-0A2F9CE6219B}"/>
              </a:ext>
            </a:extLst>
          </p:cNvPr>
          <p:cNvSpPr txBox="1"/>
          <p:nvPr/>
        </p:nvSpPr>
        <p:spPr>
          <a:xfrm>
            <a:off x="533399" y="1192213"/>
            <a:ext cx="8458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Eliminating year-end balance in manufacturing overhead</a:t>
            </a:r>
          </a:p>
        </p:txBody>
      </p:sp>
      <p:sp>
        <p:nvSpPr>
          <p:cNvPr id="11" name="Content Placeholder 2">
            <a:extLst>
              <a:ext uri="{FF2B5EF4-FFF2-40B4-BE49-F238E27FC236}">
                <a16:creationId xmlns:a16="http://schemas.microsoft.com/office/drawing/2014/main" id="{6CB24DB0-DA21-4168-B8E5-C7763D406118}"/>
              </a:ext>
            </a:extLst>
          </p:cNvPr>
          <p:cNvSpPr txBox="1">
            <a:spLocks/>
          </p:cNvSpPr>
          <p:nvPr/>
        </p:nvSpPr>
        <p:spPr>
          <a:xfrm>
            <a:off x="533398" y="1752600"/>
            <a:ext cx="8305801" cy="19050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
                <a:srgbClr val="990000"/>
              </a:buClr>
              <a:buSzTx/>
              <a:buFont typeface="Arial"/>
              <a:buNone/>
              <a:tabLst/>
              <a:defRPr/>
            </a:pP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Any </a:t>
            </a:r>
            <a:r>
              <a:rPr kumimoji="0" lang="en-US" altLang="en-US" sz="2400" b="1" i="0" u="none" strike="noStrike" kern="1200" cap="none" spc="0" normalizeH="0" baseline="0" noProof="0" dirty="0">
                <a:ln>
                  <a:noFill/>
                </a:ln>
                <a:solidFill>
                  <a:srgbClr val="000000"/>
                </a:solidFill>
                <a:effectLst/>
                <a:uLnTx/>
                <a:uFillTx/>
                <a:latin typeface="Liberation Sans" panose="020B0604020202020204"/>
              </a:rPr>
              <a:t>Year-End Balance</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 in manufacturing overhead is eliminated by adjusting cost of goods sold.</a:t>
            </a:r>
          </a:p>
          <a:p>
            <a:pPr marL="342900" marR="0" lvl="0" indent="-3429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u"/>
              <a:tabLst/>
              <a:defRPr/>
            </a:pPr>
            <a:r>
              <a:rPr kumimoji="0" lang="en-US" altLang="en-US" sz="2400" b="1" i="0" u="none" strike="noStrike" kern="1200" cap="none" spc="0" normalizeH="0" baseline="0" noProof="0" dirty="0">
                <a:ln>
                  <a:noFill/>
                </a:ln>
                <a:solidFill>
                  <a:srgbClr val="15344A"/>
                </a:solidFill>
                <a:effectLst/>
                <a:uLnTx/>
                <a:uFillTx/>
                <a:latin typeface="Liberation Sans" panose="020B0604020202020204"/>
              </a:rPr>
              <a:t>Underapplied overhead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is </a:t>
            </a:r>
            <a:r>
              <a:rPr kumimoji="0" lang="en-US" altLang="en-US" sz="2400" b="1" i="0" u="none" strike="noStrike" kern="1200" cap="none" spc="0" normalizeH="0" baseline="0" noProof="0" dirty="0">
                <a:ln>
                  <a:noFill/>
                </a:ln>
                <a:solidFill>
                  <a:srgbClr val="000000"/>
                </a:solidFill>
                <a:effectLst/>
                <a:uLnTx/>
                <a:uFillTx/>
                <a:latin typeface="Liberation Sans" panose="020B0604020202020204"/>
              </a:rPr>
              <a:t>debited</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 to COGS</a:t>
            </a:r>
          </a:p>
          <a:p>
            <a:pPr marL="342900" marR="0" lvl="0" indent="-342900" algn="l" defTabSz="914400" rtl="0" eaLnBrk="1" fontAlgn="auto" latinLnBrk="0" hangingPunct="1">
              <a:lnSpc>
                <a:spcPct val="100000"/>
              </a:lnSpc>
              <a:spcBef>
                <a:spcPts val="1000"/>
              </a:spcBef>
              <a:spcAft>
                <a:spcPts val="0"/>
              </a:spcAft>
              <a:buClr>
                <a:srgbClr val="990000"/>
              </a:buClr>
              <a:buSzPct val="80000"/>
              <a:buFont typeface="Wingdings" panose="05000000000000000000" pitchFamily="2" charset="2"/>
              <a:buChar char="u"/>
              <a:tabLst/>
              <a:defRPr/>
            </a:pPr>
            <a:r>
              <a:rPr kumimoji="0" lang="en-US" altLang="en-US" sz="2400" b="1" i="0" u="none" strike="noStrike" kern="1200" cap="none" spc="0" normalizeH="0" baseline="0" noProof="0" dirty="0">
                <a:ln>
                  <a:noFill/>
                </a:ln>
                <a:solidFill>
                  <a:srgbClr val="15344A"/>
                </a:solidFill>
                <a:effectLst/>
                <a:uLnTx/>
                <a:uFillTx/>
                <a:latin typeface="Liberation Sans" panose="020B0604020202020204"/>
              </a:rPr>
              <a:t>Overapplied overhead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is </a:t>
            </a:r>
            <a:r>
              <a:rPr kumimoji="0" lang="en-US" altLang="en-US" sz="2400" b="1" i="0" u="none" strike="noStrike" kern="1200" cap="none" spc="0" normalizeH="0" baseline="0" noProof="0" dirty="0">
                <a:ln>
                  <a:noFill/>
                </a:ln>
                <a:solidFill>
                  <a:srgbClr val="000000"/>
                </a:solidFill>
                <a:effectLst/>
                <a:uLnTx/>
                <a:uFillTx/>
                <a:latin typeface="Liberation Sans" panose="020B0604020202020204"/>
              </a:rPr>
              <a:t>credited</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 to COGS</a:t>
            </a:r>
          </a:p>
        </p:txBody>
      </p:sp>
    </p:spTree>
    <p:extLst>
      <p:ext uri="{BB962C8B-B14F-4D97-AF65-F5344CB8AC3E}">
        <p14:creationId xmlns:p14="http://schemas.microsoft.com/office/powerpoint/2010/main" val="3032727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2600" i="0" dirty="0">
                <a:solidFill>
                  <a:srgbClr val="0000FF">
                    <a:lumMod val="75000"/>
                  </a:srgbClr>
                </a:solidFill>
                <a:effectLst/>
                <a:latin typeface="Liberation Sans" panose="020B0604020202020204" pitchFamily="34" charset="0"/>
              </a:rPr>
              <a:t>Under- or Overapplied Manufacturing Overhead </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62</a:t>
            </a:fld>
            <a:endParaRPr lang="en-US"/>
          </a:p>
        </p:txBody>
      </p:sp>
      <p:sp>
        <p:nvSpPr>
          <p:cNvPr id="10" name="TextBox 9">
            <a:extLst>
              <a:ext uri="{FF2B5EF4-FFF2-40B4-BE49-F238E27FC236}">
                <a16:creationId xmlns:a16="http://schemas.microsoft.com/office/drawing/2014/main" id="{6A79F9ED-14DB-434B-9C3A-0A2F9CE6219B}"/>
              </a:ext>
            </a:extLst>
          </p:cNvPr>
          <p:cNvSpPr txBox="1"/>
          <p:nvPr/>
        </p:nvSpPr>
        <p:spPr>
          <a:xfrm>
            <a:off x="533399" y="1192213"/>
            <a:ext cx="8458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Adjusting entry for under-applied overhead</a:t>
            </a:r>
          </a:p>
        </p:txBody>
      </p:sp>
      <p:pic>
        <p:nvPicPr>
          <p:cNvPr id="9" name="Content Placeholder 14" descr="In the manufacturing overhead T account the amounts which are incurred are written on the in the debit as: 13,800; 6,000; 4,000; with a total of 1,400 written in red. The applied amount 22,400 is written in the debit as. &#10;">
            <a:extLst>
              <a:ext uri="{FF2B5EF4-FFF2-40B4-BE49-F238E27FC236}">
                <a16:creationId xmlns:a16="http://schemas.microsoft.com/office/drawing/2014/main" id="{7F198214-BFF3-4EA5-A0B7-96D05F900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848924"/>
            <a:ext cx="4832731" cy="1562636"/>
          </a:xfrm>
          <a:prstGeom prst="rect">
            <a:avLst/>
          </a:prstGeom>
        </p:spPr>
      </p:pic>
      <p:sp>
        <p:nvSpPr>
          <p:cNvPr id="12" name="Content Placeholder 8">
            <a:extLst>
              <a:ext uri="{FF2B5EF4-FFF2-40B4-BE49-F238E27FC236}">
                <a16:creationId xmlns:a16="http://schemas.microsoft.com/office/drawing/2014/main" id="{3C383721-5335-43CE-A8FD-E31467F1B540}"/>
              </a:ext>
            </a:extLst>
          </p:cNvPr>
          <p:cNvSpPr txBox="1">
            <a:spLocks/>
          </p:cNvSpPr>
          <p:nvPr/>
        </p:nvSpPr>
        <p:spPr>
          <a:xfrm>
            <a:off x="606044" y="3848636"/>
            <a:ext cx="8534400" cy="10668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altLang="en-US" sz="2400" b="1" i="0" u="none" strike="noStrike" kern="1200" cap="none" spc="0" normalizeH="0" baseline="0" noProof="0" dirty="0">
                <a:ln>
                  <a:noFill/>
                </a:ln>
                <a:solidFill>
                  <a:srgbClr val="000000"/>
                </a:solidFill>
                <a:effectLst/>
                <a:uLnTx/>
                <a:uFillTx/>
                <a:latin typeface="Liberation Sans" panose="020B0604020202020204"/>
              </a:rPr>
              <a:t>Illustration: </a:t>
            </a:r>
            <a:r>
              <a:rPr kumimoji="0" lang="en-US" altLang="en-US" sz="2400" b="0" i="0" u="none" strike="noStrike" kern="1200" cap="none" spc="0" normalizeH="0" baseline="0" noProof="0" dirty="0">
                <a:ln>
                  <a:noFill/>
                </a:ln>
                <a:solidFill>
                  <a:srgbClr val="000000"/>
                </a:solidFill>
                <a:effectLst/>
                <a:uLnTx/>
                <a:uFillTx/>
                <a:latin typeface="Liberation Sans" panose="020B0604020202020204"/>
              </a:rPr>
              <a:t>Wallace has a $1,400 debit balance in Manufacturing Overhead at December 31. The adjusting entry for the under-applied overhead is:</a:t>
            </a:r>
          </a:p>
        </p:txBody>
      </p:sp>
      <p:sp>
        <p:nvSpPr>
          <p:cNvPr id="13" name="Content Placeholder 10">
            <a:extLst>
              <a:ext uri="{FF2B5EF4-FFF2-40B4-BE49-F238E27FC236}">
                <a16:creationId xmlns:a16="http://schemas.microsoft.com/office/drawing/2014/main" id="{327D6958-4016-4B92-BB0A-DF44394FCC87}"/>
              </a:ext>
            </a:extLst>
          </p:cNvPr>
          <p:cNvSpPr txBox="1">
            <a:spLocks/>
          </p:cNvSpPr>
          <p:nvPr/>
        </p:nvSpPr>
        <p:spPr>
          <a:xfrm>
            <a:off x="606044" y="5067836"/>
            <a:ext cx="8534400" cy="470234"/>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altLang="en-US" sz="2400" dirty="0">
                <a:latin typeface="Liberation Sans" panose="020B0604020202020204"/>
                <a:cs typeface="Times New Roman" panose="02020603050405020304" pitchFamily="18" charset="0"/>
              </a:rPr>
              <a:t>Dec. 31  Cost of Goods Sold	             1,400</a:t>
            </a:r>
          </a:p>
        </p:txBody>
      </p:sp>
      <p:sp>
        <p:nvSpPr>
          <p:cNvPr id="14" name="Content Placeholder 12">
            <a:extLst>
              <a:ext uri="{FF2B5EF4-FFF2-40B4-BE49-F238E27FC236}">
                <a16:creationId xmlns:a16="http://schemas.microsoft.com/office/drawing/2014/main" id="{C7C0FDF8-F55D-4039-AF0D-BD24AF5259C6}"/>
              </a:ext>
            </a:extLst>
          </p:cNvPr>
          <p:cNvSpPr txBox="1">
            <a:spLocks/>
          </p:cNvSpPr>
          <p:nvPr/>
        </p:nvSpPr>
        <p:spPr>
          <a:xfrm>
            <a:off x="606044" y="5538070"/>
            <a:ext cx="8534400" cy="480024"/>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altLang="en-US" dirty="0">
                <a:latin typeface="+mn-lt"/>
                <a:cs typeface="Times New Roman" panose="02020603050405020304" pitchFamily="18" charset="0"/>
              </a:rPr>
              <a:t>                     </a:t>
            </a:r>
            <a:r>
              <a:rPr lang="en-US" altLang="en-US" sz="2400" dirty="0">
                <a:latin typeface="Liberation Sans" panose="020B0604020202020204"/>
                <a:cs typeface="Times New Roman" panose="02020603050405020304" pitchFamily="18" charset="0"/>
              </a:rPr>
              <a:t>Manufacturing Overhead	              1,400</a:t>
            </a:r>
          </a:p>
        </p:txBody>
      </p:sp>
    </p:spTree>
    <p:extLst>
      <p:ext uri="{BB962C8B-B14F-4D97-AF65-F5344CB8AC3E}">
        <p14:creationId xmlns:p14="http://schemas.microsoft.com/office/powerpoint/2010/main" val="35634953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2600" i="0" dirty="0">
                <a:solidFill>
                  <a:srgbClr val="0000FF">
                    <a:lumMod val="75000"/>
                  </a:srgbClr>
                </a:solidFill>
                <a:effectLst/>
                <a:latin typeface="Liberation Sans" panose="020B0604020202020204" pitchFamily="34" charset="0"/>
              </a:rPr>
              <a:t>Under- or Overapplied Manufacturing Overhead </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63</a:t>
            </a:fld>
            <a:endParaRPr lang="en-US"/>
          </a:p>
        </p:txBody>
      </p:sp>
      <p:sp>
        <p:nvSpPr>
          <p:cNvPr id="10" name="TextBox 9">
            <a:extLst>
              <a:ext uri="{FF2B5EF4-FFF2-40B4-BE49-F238E27FC236}">
                <a16:creationId xmlns:a16="http://schemas.microsoft.com/office/drawing/2014/main" id="{6A79F9ED-14DB-434B-9C3A-0A2F9CE6219B}"/>
              </a:ext>
            </a:extLst>
          </p:cNvPr>
          <p:cNvSpPr txBox="1"/>
          <p:nvPr/>
        </p:nvSpPr>
        <p:spPr>
          <a:xfrm>
            <a:off x="533399" y="1192213"/>
            <a:ext cx="8458201" cy="461665"/>
          </a:xfrm>
          <a:prstGeom prst="rect">
            <a:avLst/>
          </a:prstGeom>
          <a:noFill/>
        </p:spPr>
        <p:txBody>
          <a:bodyPr wrap="square" rtlCol="0">
            <a:spAutoFit/>
          </a:bodyPr>
          <a:lstStyle/>
          <a:p>
            <a:pPr algn="l"/>
            <a:r>
              <a:rPr lang="en-US" b="1" dirty="0">
                <a:solidFill>
                  <a:srgbClr val="006600"/>
                </a:solidFill>
                <a:latin typeface="Liberation Sans" panose="020B0604020202020204"/>
                <a:cs typeface="Calibri" panose="020F0502020204030204" pitchFamily="34" charset="0"/>
              </a:rPr>
              <a:t>Partial income statement</a:t>
            </a:r>
          </a:p>
        </p:txBody>
      </p:sp>
      <p:pic>
        <p:nvPicPr>
          <p:cNvPr id="11" name="Content Placeholder 5" descr="An illustration of a chart of partial income statement. The illustration displays a three-line heading with the name of the company, Wallace company; the name of the content, income statement (partial); and the time duration, for the month ending January 31, 2020. The line one reads, sales revenue, with an amount of $ 50,000 in the second of two numeric columns. The line reads cost of goods sold. The third line reads, finished goods inventory, January 1 with an amount of $ 0 in the first on two numeric columns. The next line shows cost of goods manufactured with an amount of 39,000 displayed red font in the first of two numeric columns. The next line displays cost of goods available for sale with an amount of 39,000 in the first on two numeric columns. The next line displays less: finished goods inventory, January 31 with an amount of 0 in the first on two numeric columns. The next line reads cost of goods sold - unadjustable with an amount of 39,000 in the first of two numeric columns. The next line reads add: adjustment for under applied overhead with an amount of 1,400 in the first of two numeric columns. The next line displays cost of goods sold – adjustable with an amount of 40,400 in the second of two numeric columns. The last line reads gross profit with an amount of $9,600 in the second of two numeric columns.&#10;">
            <a:extLst>
              <a:ext uri="{FF2B5EF4-FFF2-40B4-BE49-F238E27FC236}">
                <a16:creationId xmlns:a16="http://schemas.microsoft.com/office/drawing/2014/main" id="{CCF7EDAF-DBC0-4A3D-9402-2B6823D26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05000"/>
            <a:ext cx="7386590" cy="4150276"/>
          </a:xfrm>
          <a:prstGeom prst="rect">
            <a:avLst/>
          </a:prstGeom>
        </p:spPr>
      </p:pic>
    </p:spTree>
    <p:extLst>
      <p:ext uri="{BB962C8B-B14F-4D97-AF65-F5344CB8AC3E}">
        <p14:creationId xmlns:p14="http://schemas.microsoft.com/office/powerpoint/2010/main" val="22397601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2800" i="0" dirty="0">
                <a:solidFill>
                  <a:srgbClr val="0000FF">
                    <a:lumMod val="75000"/>
                  </a:srgbClr>
                </a:solidFill>
                <a:effectLst/>
                <a:latin typeface="Liberation Sans" panose="020B0604020202020204" pitchFamily="34" charset="0"/>
              </a:rPr>
              <a:t>Do It! 5: Applied Manufacturing Overhead</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64</a:t>
            </a:fld>
            <a:endParaRPr lang="en-US"/>
          </a:p>
        </p:txBody>
      </p:sp>
      <p:sp>
        <p:nvSpPr>
          <p:cNvPr id="9" name="Content Placeholder 2">
            <a:extLst>
              <a:ext uri="{FF2B5EF4-FFF2-40B4-BE49-F238E27FC236}">
                <a16:creationId xmlns:a16="http://schemas.microsoft.com/office/drawing/2014/main" id="{4AF27194-5127-4768-AAFD-D139AE1FE536}"/>
              </a:ext>
            </a:extLst>
          </p:cNvPr>
          <p:cNvSpPr txBox="1">
            <a:spLocks/>
          </p:cNvSpPr>
          <p:nvPr/>
        </p:nvSpPr>
        <p:spPr>
          <a:xfrm>
            <a:off x="533400" y="1202652"/>
            <a:ext cx="8534400" cy="1921548"/>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2600" b="0" i="0" u="none" strike="noStrike" kern="1200" cap="none" spc="0" normalizeH="0" baseline="0" noProof="0" dirty="0">
                <a:ln>
                  <a:noFill/>
                </a:ln>
                <a:solidFill>
                  <a:srgbClr val="000000"/>
                </a:solidFill>
                <a:effectLst/>
                <a:uLnTx/>
                <a:uFillTx/>
                <a:latin typeface="Liberation Sans" panose="020B0604020202020204"/>
              </a:rPr>
              <a:t>For Karr Company, the predetermined overhead rate is 140% of direct labor cost. During the month, Karr incurred $90,000 of factory labor costs, of which $80,000 is direct labor and $10,000 is indirect labor. Actual overhead incurred was $119,000. </a:t>
            </a:r>
          </a:p>
        </p:txBody>
      </p:sp>
      <p:sp>
        <p:nvSpPr>
          <p:cNvPr id="12" name="TextBox 11">
            <a:extLst>
              <a:ext uri="{FF2B5EF4-FFF2-40B4-BE49-F238E27FC236}">
                <a16:creationId xmlns:a16="http://schemas.microsoft.com/office/drawing/2014/main" id="{2DA23EC0-79A7-495E-9AAB-2E45E0C8D0C3}"/>
              </a:ext>
            </a:extLst>
          </p:cNvPr>
          <p:cNvSpPr txBox="1"/>
          <p:nvPr/>
        </p:nvSpPr>
        <p:spPr>
          <a:xfrm>
            <a:off x="521368" y="3206042"/>
            <a:ext cx="8181974" cy="892552"/>
          </a:xfrm>
          <a:prstGeom prst="rect">
            <a:avLst/>
          </a:prstGeom>
          <a:noFill/>
        </p:spPr>
        <p:txBody>
          <a:bodyPr wrap="square">
            <a:spAutoFit/>
          </a:bodyPr>
          <a:lstStyle/>
          <a:p>
            <a:pPr marL="0" marR="0" lvl="0" indent="0" algn="l" defTabSz="914400" rtl="0" eaLnBrk="1" fontAlgn="auto" latinLnBrk="0" hangingPunct="1">
              <a:spcBef>
                <a:spcPts val="1000"/>
              </a:spcBef>
              <a:spcAft>
                <a:spcPts val="0"/>
              </a:spcAft>
              <a:buClrTx/>
              <a:buSzTx/>
              <a:buFont typeface="Arial"/>
              <a:buNone/>
              <a:tabLst/>
              <a:defRPr/>
            </a:pPr>
            <a:r>
              <a:rPr kumimoji="0" lang="en-US" sz="2600" b="1" i="0" u="none" strike="noStrike" kern="1200" cap="none" spc="0" normalizeH="0" baseline="0" noProof="0" dirty="0">
                <a:ln>
                  <a:noFill/>
                </a:ln>
                <a:solidFill>
                  <a:srgbClr val="000000"/>
                </a:solidFill>
                <a:effectLst/>
                <a:uLnTx/>
                <a:uFillTx/>
                <a:latin typeface="Liberation Sans" panose="020B0604020202020204"/>
                <a:cs typeface="Times New Roman" charset="0"/>
              </a:rPr>
              <a:t>Compute</a:t>
            </a:r>
            <a:r>
              <a:rPr kumimoji="0" lang="en-US" sz="2600" b="0" i="0" u="none" strike="noStrike" kern="1200" cap="none" spc="0" normalizeH="0" baseline="0" noProof="0" dirty="0">
                <a:ln>
                  <a:noFill/>
                </a:ln>
                <a:solidFill>
                  <a:srgbClr val="000000"/>
                </a:solidFill>
                <a:effectLst/>
                <a:uLnTx/>
                <a:uFillTx/>
                <a:latin typeface="Liberation Sans" panose="020B0604020202020204"/>
                <a:cs typeface="Times New Roman" charset="0"/>
              </a:rPr>
              <a:t> the amount of manufacturing overhead applied during the month. </a:t>
            </a:r>
          </a:p>
        </p:txBody>
      </p:sp>
      <p:sp>
        <p:nvSpPr>
          <p:cNvPr id="13" name="TextBox 12">
            <a:extLst>
              <a:ext uri="{FF2B5EF4-FFF2-40B4-BE49-F238E27FC236}">
                <a16:creationId xmlns:a16="http://schemas.microsoft.com/office/drawing/2014/main" id="{FB81E2B6-2859-4E91-A568-E9D48DB9EEAC}"/>
              </a:ext>
            </a:extLst>
          </p:cNvPr>
          <p:cNvSpPr txBox="1"/>
          <p:nvPr/>
        </p:nvSpPr>
        <p:spPr>
          <a:xfrm>
            <a:off x="545432" y="4800600"/>
            <a:ext cx="8077200" cy="81253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2600" b="1" i="0" u="none" strike="noStrike" kern="1200" cap="none" spc="0" normalizeH="0" baseline="0" noProof="0" dirty="0">
                <a:ln>
                  <a:noFill/>
                </a:ln>
                <a:solidFill>
                  <a:srgbClr val="000000"/>
                </a:solidFill>
                <a:effectLst/>
                <a:uLnTx/>
                <a:uFillTx/>
                <a:latin typeface="Liberation Sans" panose="020B0604020202020204"/>
                <a:cs typeface="Times New Roman" charset="0"/>
              </a:rPr>
              <a:t>Determine</a:t>
            </a:r>
            <a:r>
              <a:rPr kumimoji="0" lang="en-US" sz="2600" b="0" i="0" u="none" strike="noStrike" kern="1200" cap="none" spc="0" normalizeH="0" baseline="0" noProof="0" dirty="0">
                <a:ln>
                  <a:noFill/>
                </a:ln>
                <a:solidFill>
                  <a:srgbClr val="000000"/>
                </a:solidFill>
                <a:effectLst/>
                <a:uLnTx/>
                <a:uFillTx/>
                <a:latin typeface="Liberation Sans" panose="020B0604020202020204"/>
                <a:cs typeface="Times New Roman" charset="0"/>
              </a:rPr>
              <a:t> the amount of under- or overapplied manufacturing overhead.</a:t>
            </a:r>
            <a:endParaRPr kumimoji="0" lang="en-IN" sz="2600" b="0" i="0" u="none" strike="noStrike" kern="1200" cap="none" spc="0" normalizeH="0" baseline="0" noProof="0" dirty="0">
              <a:ln>
                <a:noFill/>
              </a:ln>
              <a:solidFill>
                <a:srgbClr val="000000"/>
              </a:solidFill>
              <a:effectLst/>
              <a:uLnTx/>
              <a:uFillTx/>
              <a:latin typeface="Liberation Sans" panose="020B0604020202020204"/>
              <a:cs typeface="Times New Roman" charset="0"/>
            </a:endParaRPr>
          </a:p>
        </p:txBody>
      </p:sp>
      <p:sp>
        <p:nvSpPr>
          <p:cNvPr id="17" name="Content Placeholder 4">
            <a:extLst>
              <a:ext uri="{FF2B5EF4-FFF2-40B4-BE49-F238E27FC236}">
                <a16:creationId xmlns:a16="http://schemas.microsoft.com/office/drawing/2014/main" id="{61B45392-1E33-4B37-857F-E493F477E5AB}"/>
              </a:ext>
            </a:extLst>
          </p:cNvPr>
          <p:cNvSpPr txBox="1">
            <a:spLocks/>
          </p:cNvSpPr>
          <p:nvPr/>
        </p:nvSpPr>
        <p:spPr>
          <a:xfrm>
            <a:off x="2414587" y="4176357"/>
            <a:ext cx="4419600" cy="457345"/>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altLang="en-US" sz="2400" dirty="0">
                <a:latin typeface="+mn-lt"/>
                <a:cs typeface="Times New Roman" panose="02020603050405020304" pitchFamily="18" charset="0"/>
              </a:rPr>
              <a:t>  (140% × $80,000) = </a:t>
            </a:r>
            <a:r>
              <a:rPr lang="en-US" altLang="en-US" sz="2400" b="1" dirty="0">
                <a:latin typeface="+mn-lt"/>
                <a:cs typeface="Times New Roman" panose="02020603050405020304" pitchFamily="18" charset="0"/>
              </a:rPr>
              <a:t>$112,000</a:t>
            </a:r>
          </a:p>
        </p:txBody>
      </p:sp>
      <p:sp>
        <p:nvSpPr>
          <p:cNvPr id="21" name="Content Placeholder 6">
            <a:extLst>
              <a:ext uri="{FF2B5EF4-FFF2-40B4-BE49-F238E27FC236}">
                <a16:creationId xmlns:a16="http://schemas.microsoft.com/office/drawing/2014/main" id="{1EC8E49D-8959-4091-B6DB-DF154F328E0C}"/>
              </a:ext>
            </a:extLst>
          </p:cNvPr>
          <p:cNvSpPr txBox="1">
            <a:spLocks/>
          </p:cNvSpPr>
          <p:nvPr/>
        </p:nvSpPr>
        <p:spPr>
          <a:xfrm>
            <a:off x="2590800" y="5727697"/>
            <a:ext cx="4572000" cy="457346"/>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140075" indent="-3140075" fontAlgn="auto">
              <a:lnSpc>
                <a:spcPct val="100000"/>
              </a:lnSpc>
              <a:spcBef>
                <a:spcPct val="60000"/>
              </a:spcBef>
              <a:spcAft>
                <a:spcPts val="0"/>
              </a:spcAft>
            </a:pPr>
            <a:r>
              <a:rPr lang="en-US" altLang="en-US" sz="2400" dirty="0">
                <a:latin typeface="+mn-lt"/>
                <a:cs typeface="Times New Roman" panose="02020603050405020304" pitchFamily="18" charset="0"/>
              </a:rPr>
              <a:t>($119,000 − $112,000) = </a:t>
            </a:r>
            <a:r>
              <a:rPr lang="en-US" altLang="en-US" sz="2400" b="1" dirty="0">
                <a:latin typeface="+mn-lt"/>
                <a:cs typeface="Times New Roman" panose="02020603050405020304" pitchFamily="18" charset="0"/>
              </a:rPr>
              <a:t>$7,000</a:t>
            </a:r>
          </a:p>
        </p:txBody>
      </p:sp>
      <p:sp>
        <p:nvSpPr>
          <p:cNvPr id="22" name="TextBox 21">
            <a:extLst>
              <a:ext uri="{FF2B5EF4-FFF2-40B4-BE49-F238E27FC236}">
                <a16:creationId xmlns:a16="http://schemas.microsoft.com/office/drawing/2014/main" id="{9C502635-BD39-4B58-96A9-F2374D8AE19F}"/>
              </a:ext>
            </a:extLst>
          </p:cNvPr>
          <p:cNvSpPr txBox="1"/>
          <p:nvPr/>
        </p:nvSpPr>
        <p:spPr>
          <a:xfrm>
            <a:off x="7010400" y="5733175"/>
            <a:ext cx="2209800" cy="461665"/>
          </a:xfrm>
          <a:prstGeom prst="rect">
            <a:avLst/>
          </a:prstGeom>
          <a:noFill/>
        </p:spPr>
        <p:txBody>
          <a:bodyPr wrap="square">
            <a:spAutoFit/>
          </a:bodyPr>
          <a:lstStyle/>
          <a:p>
            <a:pPr algn="l"/>
            <a:r>
              <a:rPr lang="en-US" altLang="en-US" sz="2400" dirty="0">
                <a:latin typeface="+mn-lt"/>
                <a:cs typeface="Times New Roman" panose="02020603050405020304" pitchFamily="18" charset="0"/>
              </a:rPr>
              <a:t>(Underapplied)</a:t>
            </a:r>
            <a:endParaRPr lang="en-US" dirty="0"/>
          </a:p>
        </p:txBody>
      </p:sp>
    </p:spTree>
    <p:extLst>
      <p:ext uri="{BB962C8B-B14F-4D97-AF65-F5344CB8AC3E}">
        <p14:creationId xmlns:p14="http://schemas.microsoft.com/office/powerpoint/2010/main" val="276661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5" name="Rectangle 3"/>
          <p:cNvSpPr>
            <a:spLocks noChangeArrowheads="1"/>
          </p:cNvSpPr>
          <p:nvPr/>
        </p:nvSpPr>
        <p:spPr bwMode="auto">
          <a:xfrm>
            <a:off x="2057400" y="16002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b="1" dirty="0">
              <a:solidFill>
                <a:srgbClr val="000000"/>
              </a:solidFill>
              <a:latin typeface="Liberation Sans" panose="020B0604020202020204" pitchFamily="34" charset="0"/>
            </a:endParaRPr>
          </a:p>
        </p:txBody>
      </p:sp>
      <p:sp>
        <p:nvSpPr>
          <p:cNvPr id="607239" name="Rectangle 7"/>
          <p:cNvSpPr>
            <a:spLocks noChangeArrowheads="1"/>
          </p:cNvSpPr>
          <p:nvPr/>
        </p:nvSpPr>
        <p:spPr bwMode="auto">
          <a:xfrm>
            <a:off x="533401" y="1371600"/>
            <a:ext cx="8181974" cy="938719"/>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wrap="square" tIns="45720">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0" lvl="1" indent="0">
              <a:lnSpc>
                <a:spcPct val="125000"/>
              </a:lnSpc>
              <a:spcBef>
                <a:spcPts val="1200"/>
              </a:spcBef>
              <a:buClr>
                <a:srgbClr val="800000"/>
              </a:buClr>
              <a:buSzPct val="80000"/>
            </a:pPr>
            <a:r>
              <a:rPr lang="en-US" sz="2200" dirty="0">
                <a:solidFill>
                  <a:srgbClr val="000000"/>
                </a:solidFill>
                <a:latin typeface="Liberation Sans" panose="020B0604020202020204" pitchFamily="34" charset="0"/>
              </a:rPr>
              <a:t>Job order cost system for Disney as it produced two different films.</a:t>
            </a:r>
            <a:endParaRPr lang="en-US" altLang="en-US" sz="2200" dirty="0">
              <a:solidFill>
                <a:srgbClr val="000000"/>
              </a:solidFill>
              <a:latin typeface="Liberation Sans" panose="020B0604020202020204" pitchFamily="34" charset="0"/>
            </a:endParaRPr>
          </a:p>
        </p:txBody>
      </p:sp>
      <p:sp>
        <p:nvSpPr>
          <p:cNvPr id="9"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solidFill>
                  <a:srgbClr val="0000FF">
                    <a:lumMod val="75000"/>
                  </a:srgbClr>
                </a:solidFill>
              </a:rPr>
              <a:t>Job Order Cost System</a:t>
            </a:r>
          </a:p>
        </p:txBody>
      </p:sp>
      <p:sp>
        <p:nvSpPr>
          <p:cNvPr id="10"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57200" y="2293259"/>
            <a:ext cx="8181974" cy="3818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C998C58B-C7C7-4221-9003-0AD513776469}" type="slidenum">
              <a:rPr lang="en-US" smtClean="0"/>
              <a:t>7</a:t>
            </a:fld>
            <a:endParaRPr lang="en-US"/>
          </a:p>
        </p:txBody>
      </p:sp>
    </p:spTree>
    <p:extLst>
      <p:ext uri="{BB962C8B-B14F-4D97-AF65-F5344CB8AC3E}">
        <p14:creationId xmlns:p14="http://schemas.microsoft.com/office/powerpoint/2010/main" val="2629027143"/>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60" name="Rectangle 4"/>
          <p:cNvSpPr>
            <a:spLocks noChangeArrowheads="1"/>
          </p:cNvSpPr>
          <p:nvPr/>
        </p:nvSpPr>
        <p:spPr bwMode="auto">
          <a:xfrm>
            <a:off x="533399" y="1295400"/>
            <a:ext cx="8181975" cy="1524000"/>
          </a:xfrm>
          <a:prstGeom prst="rect">
            <a:avLst/>
          </a:prstGeom>
          <a:noFill/>
          <a:ln>
            <a:noFill/>
          </a:ln>
          <a:effectLst/>
          <a:extLst>
            <a:ext uri="{909E8E84-426E-40DD-AFC4-6F175D3DCCD1}">
              <a14:hiddenFill xmlns:a14="http://schemas.microsoft.com/office/drawing/2010/main">
                <a:solidFill>
                  <a:srgbClr val="F9EFA9"/>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76200" dir="5400000" algn="ctr" rotWithShape="0">
                    <a:schemeClr val="bg2"/>
                  </a:outerShdw>
                </a:effectLst>
              </a14:hiddenEffects>
            </a:ext>
          </a:extLst>
        </p:spPr>
        <p:txBody>
          <a:bodyPr tIns="45720">
            <a:normAutofit fontScale="85000" lnSpcReduction="20000"/>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50000"/>
              </a:spcBef>
              <a:buFont typeface="Comic Sans MS" pitchFamily="66" charset="0"/>
              <a:buNone/>
            </a:pPr>
            <a:r>
              <a:rPr lang="en-US" altLang="en-US" sz="2300" dirty="0">
                <a:solidFill>
                  <a:srgbClr val="000000"/>
                </a:solidFill>
                <a:latin typeface="Liberation Sans" panose="020B0604020202020204" pitchFamily="34" charset="0"/>
              </a:rPr>
              <a:t>The </a:t>
            </a:r>
            <a:r>
              <a:rPr lang="en-US" altLang="en-US" sz="2300" b="1" dirty="0">
                <a:solidFill>
                  <a:srgbClr val="000000"/>
                </a:solidFill>
                <a:latin typeface="Liberation Sans" panose="020B0604020202020204" pitchFamily="34" charset="0"/>
              </a:rPr>
              <a:t>flow of costs </a:t>
            </a:r>
            <a:r>
              <a:rPr lang="en-US" altLang="en-US" sz="2300" dirty="0">
                <a:solidFill>
                  <a:srgbClr val="000000"/>
                </a:solidFill>
                <a:latin typeface="Liberation Sans" panose="020B0604020202020204" pitchFamily="34" charset="0"/>
              </a:rPr>
              <a:t>parallels the physical flow of the materials as they are converted into finished goods.</a:t>
            </a:r>
          </a:p>
          <a:p>
            <a:pPr>
              <a:lnSpc>
                <a:spcPct val="125000"/>
              </a:lnSpc>
              <a:spcBef>
                <a:spcPct val="50000"/>
              </a:spcBef>
            </a:pPr>
            <a:r>
              <a:rPr lang="en-US" altLang="en-US" sz="2300" dirty="0">
                <a:solidFill>
                  <a:srgbClr val="000000"/>
                </a:solidFill>
                <a:latin typeface="Liberation Sans" panose="020B0604020202020204" pitchFamily="34" charset="0"/>
              </a:rPr>
              <a:t>Companies first </a:t>
            </a:r>
            <a:r>
              <a:rPr lang="en-US" altLang="en-US" sz="2300" b="1" dirty="0">
                <a:solidFill>
                  <a:srgbClr val="000000"/>
                </a:solidFill>
                <a:latin typeface="Liberation Sans" panose="020B0604020202020204" pitchFamily="34" charset="0"/>
              </a:rPr>
              <a:t>accumulate </a:t>
            </a:r>
            <a:r>
              <a:rPr lang="en-US" altLang="en-US" sz="2300" dirty="0">
                <a:solidFill>
                  <a:srgbClr val="000000"/>
                </a:solidFill>
                <a:latin typeface="Liberation Sans" panose="020B0604020202020204" pitchFamily="34" charset="0"/>
              </a:rPr>
              <a:t>manufacturing costs and they then </a:t>
            </a:r>
            <a:r>
              <a:rPr lang="en-US" altLang="en-US" sz="2300" b="1" dirty="0">
                <a:solidFill>
                  <a:srgbClr val="000000"/>
                </a:solidFill>
                <a:latin typeface="Liberation Sans" panose="020B0604020202020204" pitchFamily="34" charset="0"/>
              </a:rPr>
              <a:t>assign</a:t>
            </a:r>
            <a:r>
              <a:rPr lang="en-US" altLang="en-US" sz="2300" dirty="0">
                <a:solidFill>
                  <a:srgbClr val="000000"/>
                </a:solidFill>
                <a:latin typeface="Liberation Sans" panose="020B0604020202020204" pitchFamily="34" charset="0"/>
              </a:rPr>
              <a:t> the costs to the work done.</a:t>
            </a:r>
          </a:p>
          <a:p>
            <a:pPr>
              <a:lnSpc>
                <a:spcPct val="125000"/>
              </a:lnSpc>
              <a:spcBef>
                <a:spcPct val="50000"/>
              </a:spcBef>
              <a:buFont typeface="Comic Sans MS" pitchFamily="66" charset="0"/>
              <a:buNone/>
            </a:pPr>
            <a:endParaRPr lang="en-US" altLang="en-US" sz="2300" dirty="0">
              <a:solidFill>
                <a:srgbClr val="000000"/>
              </a:solidFill>
              <a:latin typeface="Liberation Sans" panose="020B0604020202020204" pitchFamily="34" charset="0"/>
            </a:endParaRPr>
          </a:p>
        </p:txBody>
      </p:sp>
      <p:sp>
        <p:nvSpPr>
          <p:cNvPr id="6"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solidFill>
                  <a:srgbClr val="0000FF">
                    <a:lumMod val="75000"/>
                  </a:srgbClr>
                </a:solidFill>
              </a:rPr>
              <a:t>Job Order Cost Flow</a:t>
            </a: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pic>
        <p:nvPicPr>
          <p:cNvPr id="5"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09600" y="2819400"/>
            <a:ext cx="7769332"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381000" y="6019800"/>
            <a:ext cx="1905000" cy="419100"/>
          </a:xfrm>
          <a:prstGeom prst="rect">
            <a:avLst/>
          </a:prstGeom>
          <a:no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Liberation Sans"/>
              </a:rPr>
              <a:t>Accumulation</a:t>
            </a:r>
          </a:p>
        </p:txBody>
      </p:sp>
      <p:sp>
        <p:nvSpPr>
          <p:cNvPr id="9" name="Rectangle 8"/>
          <p:cNvSpPr/>
          <p:nvPr/>
        </p:nvSpPr>
        <p:spPr bwMode="auto">
          <a:xfrm>
            <a:off x="4267200" y="6019800"/>
            <a:ext cx="1905000" cy="419100"/>
          </a:xfrm>
          <a:prstGeom prst="rect">
            <a:avLst/>
          </a:prstGeom>
          <a:no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Liberation Sans"/>
              </a:rPr>
              <a:t>Assignment</a:t>
            </a:r>
          </a:p>
        </p:txBody>
      </p:sp>
      <p:cxnSp>
        <p:nvCxnSpPr>
          <p:cNvPr id="4" name="Straight Arrow Connector 3"/>
          <p:cNvCxnSpPr>
            <a:stCxn id="2" idx="0"/>
          </p:cNvCxnSpPr>
          <p:nvPr/>
        </p:nvCxnSpPr>
        <p:spPr bwMode="auto">
          <a:xfrm flipV="1">
            <a:off x="1333500" y="5638800"/>
            <a:ext cx="0" cy="381000"/>
          </a:xfrm>
          <a:prstGeom prst="straightConnector1">
            <a:avLst/>
          </a:prstGeom>
          <a:solidFill>
            <a:schemeClr val="accent1"/>
          </a:solidFill>
          <a:ln w="381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flipV="1">
            <a:off x="2438400" y="5596719"/>
            <a:ext cx="0" cy="381000"/>
          </a:xfrm>
          <a:prstGeom prst="straightConnector1">
            <a:avLst/>
          </a:prstGeom>
          <a:solidFill>
            <a:schemeClr val="accent1"/>
          </a:solidFill>
          <a:ln w="381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V="1">
            <a:off x="8243248" y="5595013"/>
            <a:ext cx="0" cy="381000"/>
          </a:xfrm>
          <a:prstGeom prst="straightConnector1">
            <a:avLst/>
          </a:prstGeom>
          <a:solidFill>
            <a:schemeClr val="accent1"/>
          </a:solidFill>
          <a:ln w="38100" cap="sq" cmpd="sng" algn="ctr">
            <a:solidFill>
              <a:srgbClr val="FF0000"/>
            </a:solidFill>
            <a:prstDash val="solid"/>
            <a:round/>
            <a:headEnd type="none" w="sm" len="sm"/>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p:nvPr/>
        </p:nvCxnSpPr>
        <p:spPr bwMode="auto">
          <a:xfrm>
            <a:off x="2438400" y="6019800"/>
            <a:ext cx="5791200" cy="0"/>
          </a:xfrm>
          <a:prstGeom prst="line">
            <a:avLst/>
          </a:prstGeom>
          <a:solidFill>
            <a:schemeClr val="accent1"/>
          </a:solidFill>
          <a:ln w="38100" cap="sq" cmpd="sng" algn="ctr">
            <a:solidFill>
              <a:srgbClr val="FF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Slide Number Placeholder 26"/>
          <p:cNvSpPr>
            <a:spLocks noGrp="1"/>
          </p:cNvSpPr>
          <p:nvPr>
            <p:ph type="sldNum" sz="quarter" idx="12"/>
          </p:nvPr>
        </p:nvSpPr>
        <p:spPr/>
        <p:txBody>
          <a:bodyPr/>
          <a:lstStyle/>
          <a:p>
            <a:fld id="{C998C58B-C7C7-4221-9003-0AD513776469}" type="slidenum">
              <a:rPr lang="en-US" smtClean="0"/>
              <a:t>8</a:t>
            </a:fld>
            <a:endParaRPr lang="en-US"/>
          </a:p>
        </p:txBody>
      </p:sp>
    </p:spTree>
    <p:extLst>
      <p:ext uri="{BB962C8B-B14F-4D97-AF65-F5344CB8AC3E}">
        <p14:creationId xmlns:p14="http://schemas.microsoft.com/office/powerpoint/2010/main" val="4011994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sz="3200" dirty="0">
                <a:latin typeface="Liberation Sans" panose="020B0604020202020204"/>
                <a:cs typeface="Calibri" panose="020F0502020204030204" pitchFamily="34" charset="0"/>
              </a:rPr>
              <a:t>Accumulating Manufacturing Costs</a:t>
            </a:r>
            <a:endParaRPr lang="en-US" altLang="en-US" dirty="0">
              <a:solidFill>
                <a:srgbClr val="0000FF">
                  <a:lumMod val="75000"/>
                </a:srgbClr>
              </a:solidFill>
              <a:latin typeface="Liberation Sans" panose="020B0604020202020204"/>
            </a:endParaRPr>
          </a:p>
        </p:txBody>
      </p:sp>
      <p:sp>
        <p:nvSpPr>
          <p:cNvPr id="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solidFill>
                <a:srgbClr val="000000"/>
              </a:solidFill>
              <a:latin typeface="Liberation Sans" panose="020B0604020202020204" pitchFamily="34" charset="0"/>
            </a:endParaRPr>
          </a:p>
        </p:txBody>
      </p:sp>
      <p:sp>
        <p:nvSpPr>
          <p:cNvPr id="27" name="Slide Number Placeholder 26"/>
          <p:cNvSpPr>
            <a:spLocks noGrp="1"/>
          </p:cNvSpPr>
          <p:nvPr>
            <p:ph type="sldNum" sz="quarter" idx="12"/>
          </p:nvPr>
        </p:nvSpPr>
        <p:spPr/>
        <p:txBody>
          <a:bodyPr/>
          <a:lstStyle/>
          <a:p>
            <a:fld id="{C998C58B-C7C7-4221-9003-0AD513776469}" type="slidenum">
              <a:rPr lang="en-US" smtClean="0"/>
              <a:t>9</a:t>
            </a:fld>
            <a:endParaRPr lang="en-US"/>
          </a:p>
        </p:txBody>
      </p:sp>
      <p:sp>
        <p:nvSpPr>
          <p:cNvPr id="15" name="Content Placeholder 2">
            <a:extLst>
              <a:ext uri="{FF2B5EF4-FFF2-40B4-BE49-F238E27FC236}">
                <a16:creationId xmlns:a16="http://schemas.microsoft.com/office/drawing/2014/main" id="{75765628-A6E6-40E2-9A76-0CA9456374AD}"/>
              </a:ext>
            </a:extLst>
          </p:cNvPr>
          <p:cNvSpPr txBox="1">
            <a:spLocks/>
          </p:cNvSpPr>
          <p:nvPr/>
        </p:nvSpPr>
        <p:spPr>
          <a:xfrm>
            <a:off x="609600" y="1752599"/>
            <a:ext cx="8229600" cy="304799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100000"/>
              </a:lnSpc>
              <a:spcAft>
                <a:spcPts val="0"/>
              </a:spcAft>
            </a:pPr>
            <a:r>
              <a:rPr lang="en-US" b="1" dirty="0">
                <a:latin typeface="Liberation Sans" panose="020B0604020202020204"/>
                <a:cs typeface="Calibri" panose="020F0502020204030204" pitchFamily="34" charset="0"/>
              </a:rPr>
              <a:t>Illustration</a:t>
            </a:r>
            <a:r>
              <a:rPr lang="en-US" dirty="0">
                <a:latin typeface="Liberation Sans" panose="020B0604020202020204"/>
                <a:cs typeface="Calibri" panose="020F0502020204030204" pitchFamily="34" charset="0"/>
              </a:rPr>
              <a:t>: Wallace Company purchases, on account, 2,000 lithium batteries (Stock No. AA2746) at $5 per unit ($10,000) and 800 electronic modules (Stock No. AA2850) at $40 per unit ($32,000) for a total cost of $42,000 ($10,000 + $32,000). The entry to record this purchase on January 4 is:</a:t>
            </a:r>
          </a:p>
        </p:txBody>
      </p:sp>
      <p:graphicFrame>
        <p:nvGraphicFramePr>
          <p:cNvPr id="16" name="Table 34">
            <a:extLst>
              <a:ext uri="{FF2B5EF4-FFF2-40B4-BE49-F238E27FC236}">
                <a16:creationId xmlns:a16="http://schemas.microsoft.com/office/drawing/2014/main" id="{738731E2-8723-49B1-888E-6B8F5EE0E314}"/>
              </a:ext>
            </a:extLst>
          </p:cNvPr>
          <p:cNvGraphicFramePr>
            <a:graphicFrameLocks/>
          </p:cNvGraphicFramePr>
          <p:nvPr>
            <p:extLst>
              <p:ext uri="{D42A27DB-BD31-4B8C-83A1-F6EECF244321}">
                <p14:modId xmlns:p14="http://schemas.microsoft.com/office/powerpoint/2010/main" val="3237840882"/>
              </p:ext>
            </p:extLst>
          </p:nvPr>
        </p:nvGraphicFramePr>
        <p:xfrm>
          <a:off x="966787" y="5239067"/>
          <a:ext cx="7315200" cy="853440"/>
        </p:xfrm>
        <a:graphic>
          <a:graphicData uri="http://schemas.openxmlformats.org/drawingml/2006/table">
            <a:tbl>
              <a:tblPr firstRow="1" bandRow="1"/>
              <a:tblGrid>
                <a:gridCol w="1447800">
                  <a:extLst>
                    <a:ext uri="{9D8B030D-6E8A-4147-A177-3AD203B41FA5}">
                      <a16:colId xmlns:a16="http://schemas.microsoft.com/office/drawing/2014/main" val="4109348955"/>
                    </a:ext>
                  </a:extLst>
                </a:gridCol>
                <a:gridCol w="3505200">
                  <a:extLst>
                    <a:ext uri="{9D8B030D-6E8A-4147-A177-3AD203B41FA5}">
                      <a16:colId xmlns:a16="http://schemas.microsoft.com/office/drawing/2014/main" val="1303905027"/>
                    </a:ext>
                  </a:extLst>
                </a:gridCol>
                <a:gridCol w="2362200">
                  <a:extLst>
                    <a:ext uri="{9D8B030D-6E8A-4147-A177-3AD203B41FA5}">
                      <a16:colId xmlns:a16="http://schemas.microsoft.com/office/drawing/2014/main" val="3408370525"/>
                    </a:ext>
                  </a:extLst>
                </a:gridCol>
              </a:tblGrid>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200" dirty="0">
                          <a:latin typeface="Calibri" panose="020F0502020204030204" pitchFamily="34" charset="0"/>
                          <a:cs typeface="Calibri" panose="020F0502020204030204" pitchFamily="34" charset="0"/>
                        </a:rPr>
                        <a:t>Jan. 4</a:t>
                      </a:r>
                      <a:endParaRPr lang="en-IN" sz="2200" dirty="0">
                        <a:latin typeface="Calibri" panose="020F0502020204030204" pitchFamily="34" charset="0"/>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200" dirty="0">
                          <a:latin typeface="Calibri" panose="020F0502020204030204" pitchFamily="34" charset="0"/>
                          <a:cs typeface="Calibri" panose="020F0502020204030204" pitchFamily="34" charset="0"/>
                        </a:rPr>
                        <a:t>Raw Materials Inventory</a:t>
                      </a:r>
                      <a:endParaRPr lang="en-IN" sz="2200" dirty="0">
                        <a:latin typeface="Calibri" panose="020F0502020204030204" pitchFamily="34" charset="0"/>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200" dirty="0">
                          <a:latin typeface="Calibri" panose="020F0502020204030204" pitchFamily="34" charset="0"/>
                          <a:cs typeface="Calibri" panose="020F0502020204030204" pitchFamily="34" charset="0"/>
                        </a:rPr>
                        <a:t>42,000</a:t>
                      </a:r>
                      <a:endParaRPr lang="en-IN" sz="2200" dirty="0">
                        <a:latin typeface="Calibri" panose="020F0502020204030204" pitchFamily="34" charset="0"/>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38116248"/>
                  </a:ext>
                </a:extLst>
              </a:tr>
              <a:tr h="3708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sz="2200">
                        <a:latin typeface="Calibri" panose="020F0502020204030204" pitchFamily="34" charset="0"/>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2200" dirty="0">
                          <a:latin typeface="Calibri" panose="020F0502020204030204" pitchFamily="34" charset="0"/>
                          <a:cs typeface="Calibri" panose="020F0502020204030204" pitchFamily="34" charset="0"/>
                        </a:rPr>
                        <a:t>Accounts Payable</a:t>
                      </a:r>
                      <a:endParaRPr lang="en-IN" sz="2200" dirty="0">
                        <a:latin typeface="Calibri" panose="020F0502020204030204" pitchFamily="34" charset="0"/>
                        <a:cs typeface="Calibri" panose="020F0502020204030204" pitchFamily="34" charset="0"/>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2200" dirty="0">
                          <a:latin typeface="Calibri" panose="020F0502020204030204" pitchFamily="34" charset="0"/>
                          <a:cs typeface="Calibri" panose="020F0502020204030204" pitchFamily="34" charset="0"/>
                        </a:rPr>
                        <a:t>42,000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82687407"/>
                  </a:ext>
                </a:extLst>
              </a:tr>
            </a:tbl>
          </a:graphicData>
        </a:graphic>
      </p:graphicFrame>
      <p:sp>
        <p:nvSpPr>
          <p:cNvPr id="3" name="TextBox 2">
            <a:extLst>
              <a:ext uri="{FF2B5EF4-FFF2-40B4-BE49-F238E27FC236}">
                <a16:creationId xmlns:a16="http://schemas.microsoft.com/office/drawing/2014/main" id="{D15F13A0-C182-4435-B940-7D9B2EE1B83D}"/>
              </a:ext>
            </a:extLst>
          </p:cNvPr>
          <p:cNvSpPr txBox="1"/>
          <p:nvPr/>
        </p:nvSpPr>
        <p:spPr>
          <a:xfrm>
            <a:off x="533400" y="1192213"/>
            <a:ext cx="4038600" cy="584775"/>
          </a:xfrm>
          <a:prstGeom prst="rect">
            <a:avLst/>
          </a:prstGeom>
          <a:noFill/>
        </p:spPr>
        <p:txBody>
          <a:bodyPr wrap="square" rtlCol="0">
            <a:spAutoFit/>
          </a:bodyPr>
          <a:lstStyle/>
          <a:p>
            <a:r>
              <a:rPr lang="en-US" sz="3200" b="1" dirty="0">
                <a:solidFill>
                  <a:srgbClr val="006600"/>
                </a:solidFill>
                <a:latin typeface="Liberation Sans" panose="020B0604020202020204"/>
                <a:cs typeface="Calibri" panose="020F0502020204030204" pitchFamily="34" charset="0"/>
              </a:rPr>
              <a:t>Raw Material Costs</a:t>
            </a:r>
          </a:p>
        </p:txBody>
      </p:sp>
    </p:spTree>
    <p:extLst>
      <p:ext uri="{BB962C8B-B14F-4D97-AF65-F5344CB8AC3E}">
        <p14:creationId xmlns:p14="http://schemas.microsoft.com/office/powerpoint/2010/main" val="29377092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23144</TotalTime>
  <Pages>43</Pages>
  <Words>2888</Words>
  <Application>Microsoft Office PowerPoint</Application>
  <PresentationFormat>On-screen Show (4:3)</PresentationFormat>
  <Paragraphs>398</Paragraphs>
  <Slides>64</Slides>
  <Notes>59</Notes>
  <HiddenSlides>0</HiddenSlides>
  <MMClips>0</MMClips>
  <ScaleCrop>false</ScaleCrop>
  <HeadingPairs>
    <vt:vector size="8" baseType="variant">
      <vt:variant>
        <vt:lpstr>Fonts Used</vt:lpstr>
      </vt:variant>
      <vt:variant>
        <vt:i4>6</vt:i4>
      </vt:variant>
      <vt:variant>
        <vt:lpstr>Theme</vt:lpstr>
      </vt:variant>
      <vt:variant>
        <vt:i4>6</vt:i4>
      </vt:variant>
      <vt:variant>
        <vt:lpstr>Embedded OLE Servers</vt:lpstr>
      </vt:variant>
      <vt:variant>
        <vt:i4>1</vt:i4>
      </vt:variant>
      <vt:variant>
        <vt:lpstr>Slide Titles</vt:lpstr>
      </vt:variant>
      <vt:variant>
        <vt:i4>64</vt:i4>
      </vt:variant>
    </vt:vector>
  </HeadingPairs>
  <TitlesOfParts>
    <vt:vector size="77" baseType="lpstr">
      <vt:lpstr>Liberation Sans</vt:lpstr>
      <vt:lpstr>Arial</vt:lpstr>
      <vt:lpstr>Calibri</vt:lpstr>
      <vt:lpstr>Comic Sans MS</vt:lpstr>
      <vt:lpstr>Times New Roman</vt:lpstr>
      <vt:lpstr>Wingdings</vt:lpstr>
      <vt:lpstr>movnglnc</vt:lpstr>
      <vt:lpstr>2_movnglnc</vt:lpstr>
      <vt:lpstr>3_movnglnc</vt:lpstr>
      <vt:lpstr>6_movnglnc</vt:lpstr>
      <vt:lpstr>Image Slide Master</vt:lpstr>
      <vt:lpstr>1_Image Slide Master</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Principles 8th Edition</dc:title>
  <dc:subject>Chapter 19</dc:subject>
  <dc:creator>Coby Harmon UCSB</dc:creator>
  <cp:lastModifiedBy>Xi Jiang</cp:lastModifiedBy>
  <cp:revision>1440</cp:revision>
  <cp:lastPrinted>1999-09-16T17:08:20Z</cp:lastPrinted>
  <dcterms:created xsi:type="dcterms:W3CDTF">1997-03-28T18:03:02Z</dcterms:created>
  <dcterms:modified xsi:type="dcterms:W3CDTF">2022-03-02T21:29:29Z</dcterms:modified>
</cp:coreProperties>
</file>